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1" r:id="rId7"/>
    <p:sldId id="286" r:id="rId8"/>
    <p:sldId id="263" r:id="rId9"/>
    <p:sldId id="265" r:id="rId10"/>
    <p:sldId id="266" r:id="rId11"/>
    <p:sldId id="267" r:id="rId12"/>
    <p:sldId id="325" r:id="rId13"/>
    <p:sldId id="327" r:id="rId14"/>
    <p:sldId id="328" r:id="rId15"/>
    <p:sldId id="268" r:id="rId16"/>
    <p:sldId id="329" r:id="rId17"/>
    <p:sldId id="269" r:id="rId18"/>
    <p:sldId id="270" r:id="rId19"/>
    <p:sldId id="330" r:id="rId20"/>
    <p:sldId id="271" r:id="rId21"/>
    <p:sldId id="272" r:id="rId22"/>
    <p:sldId id="361" r:id="rId23"/>
    <p:sldId id="273" r:id="rId24"/>
    <p:sldId id="274" r:id="rId25"/>
    <p:sldId id="275" r:id="rId26"/>
    <p:sldId id="276" r:id="rId27"/>
    <p:sldId id="277" r:id="rId28"/>
    <p:sldId id="278" r:id="rId29"/>
    <p:sldId id="281" r:id="rId30"/>
    <p:sldId id="305" r:id="rId31"/>
    <p:sldId id="306" r:id="rId32"/>
    <p:sldId id="308" r:id="rId33"/>
    <p:sldId id="310" r:id="rId34"/>
    <p:sldId id="312" r:id="rId35"/>
    <p:sldId id="315" r:id="rId36"/>
    <p:sldId id="319" r:id="rId37"/>
    <p:sldId id="322" r:id="rId38"/>
    <p:sldId id="362" r:id="rId39"/>
    <p:sldId id="280" r:id="rId40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856"/>
    <a:srgbClr val="12B19F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324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7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tags" Target="../tags/tag14.xml"/><Relationship Id="rId3" Type="http://schemas.openxmlformats.org/officeDocument/2006/relationships/image" Target="../media/image14.png"/><Relationship Id="rId2" Type="http://schemas.openxmlformats.org/officeDocument/2006/relationships/tags" Target="../tags/tag13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tags" Target="../tags/tag16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tags" Target="../tags/tag17.xml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tags" Target="../tags/tag19.xml"/><Relationship Id="rId3" Type="http://schemas.openxmlformats.org/officeDocument/2006/relationships/image" Target="../media/image21.png"/><Relationship Id="rId2" Type="http://schemas.openxmlformats.org/officeDocument/2006/relationships/tags" Target="../tags/tag18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tags" Target="../tags/tag21.xml"/><Relationship Id="rId3" Type="http://schemas.openxmlformats.org/officeDocument/2006/relationships/image" Target="../media/image23.png"/><Relationship Id="rId2" Type="http://schemas.openxmlformats.org/officeDocument/2006/relationships/tags" Target="../tags/tag20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tags" Target="../tags/tag2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tags" Target="../tags/tag23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tags" Target="../tags/tag24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tags" Target="../tags/tag28.xml"/><Relationship Id="rId4" Type="http://schemas.openxmlformats.org/officeDocument/2006/relationships/image" Target="../media/image31.png"/><Relationship Id="rId3" Type="http://schemas.openxmlformats.org/officeDocument/2006/relationships/tags" Target="../tags/tag27.xml"/><Relationship Id="rId2" Type="http://schemas.openxmlformats.org/officeDocument/2006/relationships/image" Target="../media/image4.png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tags" Target="../tags/tag29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tags" Target="../tags/tag40.xml"/><Relationship Id="rId2" Type="http://schemas.openxmlformats.org/officeDocument/2006/relationships/image" Target="../media/image4.png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tags" Target="../tags/tag42.xml"/><Relationship Id="rId3" Type="http://schemas.openxmlformats.org/officeDocument/2006/relationships/image" Target="../media/image37.png"/><Relationship Id="rId2" Type="http://schemas.openxmlformats.org/officeDocument/2006/relationships/tags" Target="../tags/tag41.xml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tags" Target="../tags/tag47.xml"/><Relationship Id="rId7" Type="http://schemas.openxmlformats.org/officeDocument/2006/relationships/image" Target="../media/image40.png"/><Relationship Id="rId6" Type="http://schemas.openxmlformats.org/officeDocument/2006/relationships/tags" Target="../tags/tag46.xml"/><Relationship Id="rId5" Type="http://schemas.openxmlformats.org/officeDocument/2006/relationships/image" Target="../media/image39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6" Type="http://schemas.openxmlformats.org/officeDocument/2006/relationships/tags" Target="../tags/tag51.xml"/><Relationship Id="rId5" Type="http://schemas.openxmlformats.org/officeDocument/2006/relationships/image" Target="../media/image42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4.png"/><Relationship Id="rId1" Type="http://schemas.openxmlformats.org/officeDocument/2006/relationships/tags" Target="../tags/tag4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6" Type="http://schemas.openxmlformats.org/officeDocument/2006/relationships/tags" Target="../tags/tag55.xml"/><Relationship Id="rId5" Type="http://schemas.openxmlformats.org/officeDocument/2006/relationships/image" Target="../media/image44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4.png"/><Relationship Id="rId1" Type="http://schemas.openxmlformats.org/officeDocument/2006/relationships/tags" Target="../tags/tag5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6" Type="http://schemas.openxmlformats.org/officeDocument/2006/relationships/tags" Target="../tags/tag59.xml"/><Relationship Id="rId5" Type="http://schemas.openxmlformats.org/officeDocument/2006/relationships/image" Target="../media/image46.png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image" Target="../media/image4.png"/><Relationship Id="rId1" Type="http://schemas.openxmlformats.org/officeDocument/2006/relationships/tags" Target="../tags/tag56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tags" Target="../tags/tag64.xml"/><Relationship Id="rId7" Type="http://schemas.openxmlformats.org/officeDocument/2006/relationships/image" Target="../media/image49.png"/><Relationship Id="rId6" Type="http://schemas.openxmlformats.org/officeDocument/2006/relationships/tags" Target="../tags/tag63.xml"/><Relationship Id="rId5" Type="http://schemas.openxmlformats.org/officeDocument/2006/relationships/image" Target="../media/image48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8" Type="http://schemas.openxmlformats.org/officeDocument/2006/relationships/tags" Target="../tags/tag70.xml"/><Relationship Id="rId7" Type="http://schemas.openxmlformats.org/officeDocument/2006/relationships/image" Target="../media/image52.png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51.jpeg"/><Relationship Id="rId2" Type="http://schemas.openxmlformats.org/officeDocument/2006/relationships/tags" Target="../tags/tag66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5.png"/><Relationship Id="rId12" Type="http://schemas.openxmlformats.org/officeDocument/2006/relationships/tags" Target="../tags/tag72.xml"/><Relationship Id="rId11" Type="http://schemas.openxmlformats.org/officeDocument/2006/relationships/image" Target="../media/image54.png"/><Relationship Id="rId10" Type="http://schemas.openxmlformats.org/officeDocument/2006/relationships/tags" Target="../tags/tag71.xml"/><Relationship Id="rId1" Type="http://schemas.openxmlformats.org/officeDocument/2006/relationships/tags" Target="../tags/tag65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tags" Target="../tags/tag6.xml"/><Relationship Id="rId4" Type="http://schemas.openxmlformats.org/officeDocument/2006/relationships/image" Target="../media/image6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tags" Target="../tags/tag9.xml"/><Relationship Id="rId4" Type="http://schemas.openxmlformats.org/officeDocument/2006/relationships/image" Target="../media/image8.png"/><Relationship Id="rId3" Type="http://schemas.openxmlformats.org/officeDocument/2006/relationships/tags" Target="../tags/tag8.xml"/><Relationship Id="rId2" Type="http://schemas.openxmlformats.org/officeDocument/2006/relationships/image" Target="../media/image4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1.xml"/><Relationship Id="rId2" Type="http://schemas.openxmlformats.org/officeDocument/2006/relationships/image" Target="../media/image4.png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482">
            <a:off x="-89596" y="1149931"/>
            <a:ext cx="5417116" cy="48600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智慧树网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在线共享课程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选课校 </a:t>
            </a:r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67" y="5290458"/>
            <a:ext cx="1015250" cy="105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4" grpId="0" animBg="1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02-2-2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443865" y="1483360"/>
            <a:ext cx="3834765" cy="3928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、对于进度落后的学生可通过该栏目的“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督促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 按钮发送督促信息。可手动督促，也可以设置自动督促或按规则督促，每天每位学生可被督促一次。学生会在W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端、A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端站内信收到相应学习督促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私信。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、老师点击具体学生姓名还可以直接查看学生的具体学习情况。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630" y="1741170"/>
            <a:ext cx="7192645" cy="37655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02-2-3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480060" y="1162685"/>
            <a:ext cx="4350385" cy="4976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在选课老师主页顶部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入口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或课程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界面右侧的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【消息中心】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页面，点击”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发布通知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“按钮。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、老师可以选择自己所在的班级（单个或多个），填写内容，点击“确定“即可发送。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、老师所发的通知，学生可在学生主页-消息中心-“通知”中查看。老师发送时勾选为“重要通知“的内容，通知内容会显示特殊提醒标志。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30445" y="4188460"/>
            <a:ext cx="612267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30445" y="1394460"/>
            <a:ext cx="6122670" cy="50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830445" y="1940560"/>
            <a:ext cx="6120130" cy="22072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02-2-4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480060" y="1362075"/>
            <a:ext cx="11247120" cy="2633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在选课老师主页顶部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【消息】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入口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或课程界面右侧的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【消息中心】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【课程事务】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页面，老师可以处理“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作业重做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”和“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若章测试全为客观题，学生“申请重做”后，系统会自动同意，无需老师处理；若章测试含有主观题，在老师批阅后，学生可“申请重做”，但是否同意/拒绝需要老师手动处理。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见面课方面，若学生的学习形式为“在线观看”的，在期末考试开放前观看直播或回放即可，不需要进行“请假”；若学生的学习形式为“现场签到”，若因为各种原因未能参加的，可在线上申请“请假”，但是否同意/拒绝需要老师手动处理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【课程事务】中的事务，老师可以“批量同意”或“批量拒绝”。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45" y="4079240"/>
            <a:ext cx="10927715" cy="22580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02-3-1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579081" y="1658467"/>
            <a:ext cx="3409354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【作业考试】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栏目可查看本课程所有章节测试及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考试的完成情况。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、如设置有主观题的课程可通过“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”按钮进行在线批阅。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试卷详情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查看或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预览章节测试及考试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的具体题目。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40530" y="1531620"/>
            <a:ext cx="7245350" cy="4648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02-3-2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443865" y="1231265"/>
            <a:ext cx="554672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、由于学生的各种个人原因，如：章测试申请重做超过3次、期末考试打开后没做、试卷超时自动提交等，希望老师再给一次机会，从功能上，老师从对应作业考试列表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进去找到学生提交的作业试卷可进行“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”操作，老师可根据实际情况选择是否处理。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、期末考试开放后，则章测试无法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再进行“重做”操作。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、期末考试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老师需谨慎处理，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且务必在考试有效期内操作，一旦考试结束将无法再退回。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90" y="3851910"/>
            <a:ext cx="5080000" cy="24441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90590" y="1350010"/>
            <a:ext cx="5080000" cy="243967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02-4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791" y="1600682"/>
            <a:ext cx="3158490" cy="479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、老师可通过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【问答】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栏目参与互动。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我的班级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”即可进入本班级所讨论的论题。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、关于问答规则的详细说明，点击课程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入口后，在置顶的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下方文字处了解。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73170" y="2672080"/>
            <a:ext cx="7758430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73170" y="1490980"/>
            <a:ext cx="7759065" cy="118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02-5-1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686435" y="1428115"/>
            <a:ext cx="360807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、从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【见面课】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栏目进入本课程的见面课管理。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”即可进入本次见面课。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、如设置了统一组织见面课的类型，可放大右上角二维码进行学生考勤签到，在“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小铅笔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”处进行现场得分编辑，亦可批量给分。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31030" y="2631440"/>
            <a:ext cx="6497955" cy="3693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29125" y="1162685"/>
            <a:ext cx="6499860" cy="19977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02-5-2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1304290" y="1522730"/>
            <a:ext cx="9363075" cy="3797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、不同“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组织模式成绩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统一组织直播互动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统一组织回看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在见面课直播时间同步参加见面课，老师线下准备签到表让学生现场签到（或使用二维码签到），见面课结束后，老师根据签到表线上录入见面课考勤分和课堂表现分。因有确实理由无法参加见面课的学生可以在平台上申请请假，老师审批同意后，学生观看见面课直播或回放的80%后得考勤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学生自行观看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：学生观看见面课直播或回放的80%后得本次见面课的考勤分及表现分。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9291" y="0"/>
            <a:ext cx="7222709" cy="685800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3992" y="2846214"/>
            <a:ext cx="543609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03-1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期末考核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7999" y="1541414"/>
            <a:ext cx="3771422" cy="3775172"/>
            <a:chOff x="7223615" y="2244633"/>
            <a:chExt cx="3771422" cy="3775172"/>
          </a:xfrm>
        </p:grpSpPr>
        <p:sp>
          <p:nvSpPr>
            <p:cNvPr id="20" name="Freeform 66"/>
            <p:cNvSpPr>
              <a:spLocks noEditPoints="1"/>
            </p:cNvSpPr>
            <p:nvPr/>
          </p:nvSpPr>
          <p:spPr bwMode="auto">
            <a:xfrm flipH="1">
              <a:off x="7223615" y="2244633"/>
              <a:ext cx="3771421" cy="3775172"/>
            </a:xfrm>
            <a:custGeom>
              <a:avLst/>
              <a:gdLst/>
              <a:ahLst/>
              <a:cxnLst>
                <a:cxn ang="0">
                  <a:pos x="277" y="553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553" y="277"/>
                </a:cxn>
                <a:cxn ang="0">
                  <a:pos x="277" y="553"/>
                </a:cxn>
                <a:cxn ang="0">
                  <a:pos x="277" y="30"/>
                </a:cxn>
                <a:cxn ang="0">
                  <a:pos x="30" y="277"/>
                </a:cxn>
                <a:cxn ang="0">
                  <a:pos x="277" y="523"/>
                </a:cxn>
                <a:cxn ang="0">
                  <a:pos x="524" y="277"/>
                </a:cxn>
                <a:cxn ang="0">
                  <a:pos x="277" y="30"/>
                </a:cxn>
              </a:cxnLst>
              <a:rect l="0" t="0" r="r" b="b"/>
              <a:pathLst>
                <a:path w="553" h="553">
                  <a:moveTo>
                    <a:pt x="277" y="553"/>
                  </a:moveTo>
                  <a:cubicBezTo>
                    <a:pt x="124" y="553"/>
                    <a:pt x="0" y="429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429" y="0"/>
                    <a:pt x="553" y="124"/>
                    <a:pt x="553" y="277"/>
                  </a:cubicBezTo>
                  <a:cubicBezTo>
                    <a:pt x="553" y="429"/>
                    <a:pt x="429" y="553"/>
                    <a:pt x="277" y="553"/>
                  </a:cubicBezTo>
                  <a:close/>
                  <a:moveTo>
                    <a:pt x="277" y="30"/>
                  </a:moveTo>
                  <a:cubicBezTo>
                    <a:pt x="141" y="30"/>
                    <a:pt x="30" y="141"/>
                    <a:pt x="30" y="277"/>
                  </a:cubicBezTo>
                  <a:cubicBezTo>
                    <a:pt x="30" y="413"/>
                    <a:pt x="141" y="523"/>
                    <a:pt x="277" y="523"/>
                  </a:cubicBezTo>
                  <a:cubicBezTo>
                    <a:pt x="413" y="523"/>
                    <a:pt x="524" y="413"/>
                    <a:pt x="524" y="277"/>
                  </a:cubicBezTo>
                  <a:cubicBezTo>
                    <a:pt x="524" y="141"/>
                    <a:pt x="413" y="30"/>
                    <a:pt x="277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1" name="Freeform 67"/>
            <p:cNvSpPr/>
            <p:nvPr/>
          </p:nvSpPr>
          <p:spPr bwMode="auto">
            <a:xfrm flipH="1">
              <a:off x="9105577" y="2244633"/>
              <a:ext cx="1889460" cy="1889460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277" y="30"/>
                </a:cxn>
                <a:cxn ang="0">
                  <a:pos x="30" y="277"/>
                </a:cxn>
              </a:cxnLst>
              <a:rect l="0" t="0" r="r" b="b"/>
              <a:pathLst>
                <a:path w="277" h="277">
                  <a:moveTo>
                    <a:pt x="30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141" y="30"/>
                    <a:pt x="30" y="141"/>
                    <a:pt x="30" y="277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25" name="Freeform 68"/>
            <p:cNvSpPr>
              <a:spLocks noEditPoints="1"/>
            </p:cNvSpPr>
            <p:nvPr/>
          </p:nvSpPr>
          <p:spPr bwMode="auto">
            <a:xfrm flipH="1">
              <a:off x="7579762" y="2604530"/>
              <a:ext cx="3055377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448" y="224"/>
                </a:cxn>
                <a:cxn ang="0">
                  <a:pos x="224" y="448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418" y="224"/>
                </a:cxn>
                <a:cxn ang="0">
                  <a:pos x="224" y="29"/>
                </a:cxn>
              </a:cxnLst>
              <a:rect l="0" t="0" r="r" b="b"/>
              <a:pathLst>
                <a:path w="448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7" y="0"/>
                    <a:pt x="448" y="100"/>
                    <a:pt x="448" y="224"/>
                  </a:cubicBezTo>
                  <a:cubicBezTo>
                    <a:pt x="448" y="347"/>
                    <a:pt x="347" y="448"/>
                    <a:pt x="224" y="448"/>
                  </a:cubicBezTo>
                  <a:close/>
                  <a:moveTo>
                    <a:pt x="224" y="29"/>
                  </a:move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cubicBezTo>
                    <a:pt x="331" y="418"/>
                    <a:pt x="418" y="331"/>
                    <a:pt x="418" y="224"/>
                  </a:cubicBezTo>
                  <a:cubicBezTo>
                    <a:pt x="418" y="116"/>
                    <a:pt x="331" y="29"/>
                    <a:pt x="224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Freeform 69"/>
            <p:cNvSpPr/>
            <p:nvPr/>
          </p:nvSpPr>
          <p:spPr bwMode="auto">
            <a:xfrm flipH="1">
              <a:off x="9105576" y="2604530"/>
              <a:ext cx="1529563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224" y="448"/>
                </a:cxn>
              </a:cxnLst>
              <a:rect l="0" t="0" r="r" b="b"/>
              <a:pathLst>
                <a:path w="224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lnTo>
                    <a:pt x="224" y="448"/>
                  </a:ln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Freeform 70"/>
            <p:cNvSpPr>
              <a:spLocks noEditPoints="1"/>
            </p:cNvSpPr>
            <p:nvPr/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343" y="172"/>
                </a:cxn>
                <a:cxn ang="0">
                  <a:pos x="172" y="343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172" y="29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266" y="0"/>
                    <a:pt x="343" y="77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  <a:moveTo>
                    <a:pt x="172" y="29"/>
                  </a:move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14" y="93"/>
                    <a:pt x="250" y="29"/>
                    <a:pt x="17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Freeform 71"/>
            <p:cNvSpPr/>
            <p:nvPr/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343" y="172"/>
                </a:cxn>
                <a:cxn ang="0">
                  <a:pos x="172" y="343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9" name="Freeform 72"/>
            <p:cNvSpPr>
              <a:spLocks noEditPoints="1"/>
            </p:cNvSpPr>
            <p:nvPr/>
          </p:nvSpPr>
          <p:spPr bwMode="auto">
            <a:xfrm flipH="1">
              <a:off x="8295808" y="3316827"/>
              <a:ext cx="1627035" cy="1630785"/>
            </a:xfrm>
            <a:custGeom>
              <a:avLst/>
              <a:gdLst/>
              <a:ahLst/>
              <a:cxnLst>
                <a:cxn ang="0">
                  <a:pos x="120" y="239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239" y="120"/>
                </a:cxn>
                <a:cxn ang="0">
                  <a:pos x="120" y="239"/>
                </a:cxn>
                <a:cxn ang="0">
                  <a:pos x="120" y="30"/>
                </a:cxn>
                <a:cxn ang="0">
                  <a:pos x="30" y="120"/>
                </a:cxn>
                <a:cxn ang="0">
                  <a:pos x="120" y="209"/>
                </a:cxn>
                <a:cxn ang="0">
                  <a:pos x="210" y="120"/>
                </a:cxn>
                <a:cxn ang="0">
                  <a:pos x="120" y="30"/>
                </a:cxn>
              </a:cxnLst>
              <a:rect l="0" t="0" r="r" b="b"/>
              <a:pathLst>
                <a:path w="239" h="239">
                  <a:moveTo>
                    <a:pt x="120" y="239"/>
                  </a:moveTo>
                  <a:cubicBezTo>
                    <a:pt x="54" y="239"/>
                    <a:pt x="0" y="185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39" y="54"/>
                    <a:pt x="239" y="120"/>
                  </a:cubicBezTo>
                  <a:cubicBezTo>
                    <a:pt x="239" y="185"/>
                    <a:pt x="186" y="239"/>
                    <a:pt x="120" y="239"/>
                  </a:cubicBezTo>
                  <a:close/>
                  <a:moveTo>
                    <a:pt x="120" y="30"/>
                  </a:moveTo>
                  <a:cubicBezTo>
                    <a:pt x="70" y="30"/>
                    <a:pt x="30" y="70"/>
                    <a:pt x="30" y="120"/>
                  </a:cubicBezTo>
                  <a:cubicBezTo>
                    <a:pt x="30" y="169"/>
                    <a:pt x="70" y="209"/>
                    <a:pt x="120" y="209"/>
                  </a:cubicBezTo>
                  <a:cubicBezTo>
                    <a:pt x="169" y="209"/>
                    <a:pt x="210" y="169"/>
                    <a:pt x="210" y="120"/>
                  </a:cubicBezTo>
                  <a:cubicBezTo>
                    <a:pt x="210" y="70"/>
                    <a:pt x="169" y="30"/>
                    <a:pt x="120" y="30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299766" y="161327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考核与成绩管理 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5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03-1-1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期末考核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865" y="1229995"/>
            <a:ext cx="3993515" cy="4821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、课程期末考试需在规定时间段内完成，按照老师提供的自定义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考试时间段进行，如未提供自定义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时间则按平台默认的考试时间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进行；自定义考试时间可根据选课老师要求进行适当调整，考试未开始前需至少提前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个工作日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告知修改。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【作业考试】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栏目，下拉至最后即为考试试卷。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、如课程有主观题，需要老师点击“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按钮在线批改。若为客观题，则系统会自动阅卷。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01515" y="1940560"/>
            <a:ext cx="7161530" cy="33140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396200" y="3266479"/>
            <a:ext cx="647700" cy="81081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KSO_GN3"/>
          <p:cNvSpPr txBox="1">
            <a:spLocks noChangeArrowheads="1"/>
          </p:cNvSpPr>
          <p:nvPr/>
        </p:nvSpPr>
        <p:spPr bwMode="auto">
          <a:xfrm>
            <a:off x="1637375" y="3266478"/>
            <a:ext cx="954088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396200" y="2408037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SO_GN2"/>
          <p:cNvSpPr txBox="1">
            <a:spLocks noChangeArrowheads="1"/>
          </p:cNvSpPr>
          <p:nvPr/>
        </p:nvSpPr>
        <p:spPr bwMode="auto">
          <a:xfrm>
            <a:off x="1637375" y="2408037"/>
            <a:ext cx="954088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396200" y="1548406"/>
            <a:ext cx="647700" cy="81081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1637375" y="1548406"/>
            <a:ext cx="954088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01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96200" y="4126110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SO_GN3"/>
          <p:cNvSpPr txBox="1">
            <a:spLocks noChangeArrowheads="1"/>
          </p:cNvSpPr>
          <p:nvPr/>
        </p:nvSpPr>
        <p:spPr bwMode="auto">
          <a:xfrm>
            <a:off x="1637375" y="4126711"/>
            <a:ext cx="954088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 flipH="1">
            <a:off x="2395565" y="4941450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KSO_GN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36740" y="4942051"/>
            <a:ext cx="954088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05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62630" y="1555115"/>
            <a:ext cx="1948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登录认证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63265" y="235077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平台操作与课程运行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63265" y="327977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考核与成绩管理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63265" y="4152265"/>
            <a:ext cx="5262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知到</a:t>
            </a:r>
            <a:r>
              <a:rPr lang="en-US" altLang="zh-CN" sz="3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教师版</a:t>
            </a:r>
            <a:r>
              <a:rPr lang="en-US" altLang="zh-CN" sz="3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APP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下载与使用</a:t>
            </a:r>
            <a:endParaRPr lang="zh-CN" altLang="en-US" sz="3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263265" y="494919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教师自助功能操作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  <p:bldP spid="9" grpId="0"/>
      <p:bldP spid="11" grpId="0"/>
      <p:bldP spid="13" grpId="0"/>
      <p:bldP spid="17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03-1-2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期末考核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3890" y="1278890"/>
            <a:ext cx="10757535" cy="4821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期末考试注意事项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）根据课程教学计划，提前两周强调期末考试时间，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提醒督促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学生完成课程学习（在线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视频和见面课）、积极备考；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期末考试一旦开始，暨在线学习结束，观看视频、见面课回放、完成章测试作业、问答均不再计分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）考试阶段，要反复提醒未考试的同学及时参加考试；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试卷一旦打开，就开始倒计时，时间一到系统会自动提交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；请学生在点开试卷前做好考前准备工作，提醒学生注意网络是否足够稳定，手机考试的电量是否充足；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中途因故无法考试的，只要仍在考试时限内，可以再次进入考试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）学生打开了试卷但未提交，则系统会在当天晚上自动提交；学生未在考试周期里打开试卷，考试周期截止，系统自动收卷，试卷成绩为0分；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）请务必在规定的考试时间周期内完成考试，考试周期结束后课程就全部结束了。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考试机会只有一次，务必在做好充分准备后再进行考试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，提醒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学生不要抱着试一下的心态去点开试卷，以免造成考试被动提交的情况。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735330" y="2047240"/>
            <a:ext cx="28930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【成绩管理】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栏目，点击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成绩规则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可查看该课程成绩比例。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、在班级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列表点击“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”可查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询每个学生的详细得分。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10000" y="1619885"/>
            <a:ext cx="6849110" cy="432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40910" y="1746885"/>
            <a:ext cx="6906260" cy="41027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9" name="文本框 8"/>
          <p:cNvSpPr txBox="1"/>
          <p:nvPr/>
        </p:nvSpPr>
        <p:spPr>
          <a:xfrm>
            <a:off x="564515" y="1450975"/>
            <a:ext cx="4064000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、成绩详情页面，点击总成绩下方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小铅笔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可在成绩发布前对学生总成绩进行编辑调整；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、并可通过“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导出表格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”按钮，导出课程最终成绩表；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、如果有主观题，需要先手动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发布成绩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后再导出表格；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、老师务必在期末考试结束前完成学生见面课分数录入（如有）、在最终成绩发布前完成主观题测试批改（如有）和成绩确认工作。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7222709" cy="685800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5622" y="2794008"/>
            <a:ext cx="6215309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下载与使用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76" y="1529115"/>
            <a:ext cx="3291951" cy="3494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8230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884555" y="2200910"/>
            <a:ext cx="4022090" cy="2891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、下载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知到教师端APP后，进入登录页；</a:t>
            </a: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、输入账号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初始密码（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Zhihuishu@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教工号后6位（若小于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等于6位，则为全部教工号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，操作和电脑端相同，登录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后即可进入教师端界面。</a:t>
            </a: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170" y="1461770"/>
            <a:ext cx="2414905" cy="4368800"/>
          </a:xfrm>
          <a:prstGeom prst="rect">
            <a:avLst/>
          </a:prstGeom>
          <a:ln w="12700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075" y="1546860"/>
            <a:ext cx="2369820" cy="42837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94653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819785" y="2336165"/>
            <a:ext cx="3848100" cy="2891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【课程】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模块可查看对应课程目前学生的人数、学习进度、批阅主观题试卷、事务处理、见面课管理、问答参与、观看教程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等；</a:t>
            </a: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、所有数据均与W</a:t>
            </a:r>
            <a:r>
              <a:rPr lang="en-US" altLang="zh-CN" sz="2000" dirty="0" err="1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000" dirty="0" err="1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端同步。</a:t>
            </a: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59985" y="1600200"/>
            <a:ext cx="2376805" cy="45808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36790" y="1600200"/>
            <a:ext cx="2357755" cy="45808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93179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642225" y="2183038"/>
            <a:ext cx="3712369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本学期选课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进去，可查询学生学习进度更具体的数据。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查看详情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可查看每位学生的学习进度情况，低于学习进度的可进行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督促。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6835" y="1823720"/>
            <a:ext cx="2125345" cy="397827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735" y="1823720"/>
            <a:ext cx="2320925" cy="39782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58005" y="1823720"/>
            <a:ext cx="2281555" cy="39782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H="1">
            <a:off x="6096000" y="-22225"/>
            <a:ext cx="6182995" cy="690372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grpSp>
        <p:nvGrpSpPr>
          <p:cNvPr id="2" name="组合 7"/>
          <p:cNvGrpSpPr/>
          <p:nvPr/>
        </p:nvGrpSpPr>
        <p:grpSpPr>
          <a:xfrm>
            <a:off x="5061334" y="2372273"/>
            <a:ext cx="2069332" cy="2069332"/>
            <a:chOff x="5022429" y="2372273"/>
            <a:chExt cx="2069332" cy="2069332"/>
          </a:xfrm>
        </p:grpSpPr>
        <p:sp>
          <p:nvSpPr>
            <p:cNvPr id="5" name="Oval 26"/>
            <p:cNvSpPr/>
            <p:nvPr/>
          </p:nvSpPr>
          <p:spPr bwMode="auto">
            <a:xfrm>
              <a:off x="5022429" y="2372273"/>
              <a:ext cx="2069332" cy="20693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lt1"/>
                </a:solidFill>
              </a:endParaRPr>
            </a:p>
          </p:txBody>
        </p:sp>
        <p:sp>
          <p:nvSpPr>
            <p:cNvPr id="6" name="Oval 15"/>
            <p:cNvSpPr/>
            <p:nvPr/>
          </p:nvSpPr>
          <p:spPr>
            <a:xfrm flipH="1">
              <a:off x="5131919" y="2480326"/>
              <a:ext cx="1870591" cy="1870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04800" dir="7200000" sx="92000" sy="9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841402" y="3028227"/>
            <a:ext cx="2529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 &amp; APP</a:t>
            </a:r>
            <a:r>
              <a:rPr lang="zh-CN" altLang="en-US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US" altLang="zh-CN" sz="26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所包含功能</a:t>
            </a:r>
            <a:endParaRPr lang="en-US" altLang="zh-CN" sz="26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Straight Connector 54"/>
          <p:cNvCxnSpPr/>
          <p:nvPr/>
        </p:nvCxnSpPr>
        <p:spPr>
          <a:xfrm flipV="1">
            <a:off x="779763" y="976553"/>
            <a:ext cx="0" cy="5486400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"/>
          <p:cNvSpPr txBox="1"/>
          <p:nvPr/>
        </p:nvSpPr>
        <p:spPr>
          <a:xfrm>
            <a:off x="1300490" y="86493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学习进度：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可查看及管理登录平台确认课程学生学习情况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1300490" y="155996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见面课：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混合式课程见面课管理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1300490" y="2276874"/>
            <a:ext cx="3697638" cy="9048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作业考试：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查看学生章测试及期末考试得分，可查看试卷详情并导出章测试成绩，进行主观题批阅</a:t>
            </a:r>
            <a:endParaRPr lang="en-US" altLang="zh-CN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1300490" y="3100106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问答</a:t>
            </a:r>
            <a: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参与本课程平台互动讨论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1300490" y="3818390"/>
            <a:ext cx="3697638" cy="645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成绩管理：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查看成绩规则，期末考试结束之后在成绩调整期内可进行总分数调整，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此功能仅PC端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1300490" y="4606924"/>
            <a:ext cx="3697638" cy="645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学籍管理：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查看所有已配课学生（包括未登录平台确认课程的学生），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此功能仅PC端</a:t>
            </a:r>
            <a:endParaRPr lang="en-US" sz="1400" b="1" dirty="0">
              <a:solidFill>
                <a:srgbClr val="C0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1314255" y="5442176"/>
            <a:ext cx="4354586" cy="645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发布通知：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通过平台发布学习通知（在【消息中心】可选择班级分班发布通知）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1300490" y="6295800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学情分析：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本课程学生学习整体情况分析，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7833426" y="86493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学习进度：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可查看及管理登录平台确认课程学生学习情况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7833426" y="155996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见面课：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混合式课程见面课管理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7839496" y="2334779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批阅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查看学生章测试及期末考试得分，主观题批阅（建议使用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端批阅），</a:t>
            </a:r>
            <a:r>
              <a:rPr lang="zh-CN" altLang="en-US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同</a:t>
            </a:r>
            <a:r>
              <a:rPr lang="en-US" altLang="zh-CN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端“作业考试”</a:t>
            </a:r>
            <a:endParaRPr lang="en-US" sz="1400" dirty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7854335" y="3174178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问答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参与本课程平台互动讨论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7822697" y="4795845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在线教程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观看本课程视频内容（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端课通过点击课程名观看）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7854335" y="3886643"/>
            <a:ext cx="3876221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课程信息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本课程教学大纲，课程背景，课程目标，课程设计原则（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端可通过点击课程名查看）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7799883" y="5649469"/>
            <a:ext cx="4032865" cy="430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课程安排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本校自定义调整的运行时间及成绩比例</a:t>
            </a:r>
            <a:endParaRPr lang="en-US" sz="1400" dirty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80264" y="156809"/>
            <a:ext cx="273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32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端功能键</a:t>
            </a:r>
            <a:endParaRPr lang="zh-CN" altLang="en-US" sz="32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22405" y="156809"/>
            <a:ext cx="273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端功能键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3"/>
          <p:cNvSpPr txBox="1"/>
          <p:nvPr>
            <p:custDataLst>
              <p:tags r:id="rId1"/>
            </p:custDataLst>
          </p:nvPr>
        </p:nvSpPr>
        <p:spPr>
          <a:xfrm>
            <a:off x="7822370" y="6212431"/>
            <a:ext cx="4354586" cy="645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发布通知：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通过平台发布学习通知（在【我的】消息入口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进去可选择分班发布通知）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19" grpId="0"/>
      <p:bldP spid="37" grpId="0"/>
      <p:bldP spid="61" grpId="0"/>
      <p:bldP spid="63" grpId="0"/>
      <p:bldP spid="64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7222709" cy="6858000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3697" y="1871353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教师自助功能操作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07599" y="1291224"/>
            <a:ext cx="3771422" cy="3775172"/>
            <a:chOff x="7223615" y="2244633"/>
            <a:chExt cx="3771422" cy="3775172"/>
          </a:xfrm>
        </p:grpSpPr>
        <p:sp>
          <p:nvSpPr>
            <p:cNvPr id="20" name="Freeform 6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7223615" y="2244633"/>
              <a:ext cx="3771421" cy="3775172"/>
            </a:xfrm>
            <a:custGeom>
              <a:avLst/>
              <a:gdLst/>
              <a:ahLst/>
              <a:cxnLst>
                <a:cxn ang="0">
                  <a:pos x="277" y="553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553" y="277"/>
                </a:cxn>
                <a:cxn ang="0">
                  <a:pos x="277" y="553"/>
                </a:cxn>
                <a:cxn ang="0">
                  <a:pos x="277" y="30"/>
                </a:cxn>
                <a:cxn ang="0">
                  <a:pos x="30" y="277"/>
                </a:cxn>
                <a:cxn ang="0">
                  <a:pos x="277" y="523"/>
                </a:cxn>
                <a:cxn ang="0">
                  <a:pos x="524" y="277"/>
                </a:cxn>
                <a:cxn ang="0">
                  <a:pos x="277" y="30"/>
                </a:cxn>
              </a:cxnLst>
              <a:rect l="0" t="0" r="r" b="b"/>
              <a:pathLst>
                <a:path w="553" h="553">
                  <a:moveTo>
                    <a:pt x="277" y="553"/>
                  </a:moveTo>
                  <a:cubicBezTo>
                    <a:pt x="124" y="553"/>
                    <a:pt x="0" y="429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429" y="0"/>
                    <a:pt x="553" y="124"/>
                    <a:pt x="553" y="277"/>
                  </a:cubicBezTo>
                  <a:cubicBezTo>
                    <a:pt x="553" y="429"/>
                    <a:pt x="429" y="553"/>
                    <a:pt x="277" y="553"/>
                  </a:cubicBezTo>
                  <a:close/>
                  <a:moveTo>
                    <a:pt x="277" y="30"/>
                  </a:moveTo>
                  <a:cubicBezTo>
                    <a:pt x="141" y="30"/>
                    <a:pt x="30" y="141"/>
                    <a:pt x="30" y="277"/>
                  </a:cubicBezTo>
                  <a:cubicBezTo>
                    <a:pt x="30" y="413"/>
                    <a:pt x="141" y="523"/>
                    <a:pt x="277" y="523"/>
                  </a:cubicBezTo>
                  <a:cubicBezTo>
                    <a:pt x="413" y="523"/>
                    <a:pt x="524" y="413"/>
                    <a:pt x="524" y="277"/>
                  </a:cubicBezTo>
                  <a:cubicBezTo>
                    <a:pt x="524" y="141"/>
                    <a:pt x="413" y="30"/>
                    <a:pt x="277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1" name="Freeform 67"/>
            <p:cNvSpPr/>
            <p:nvPr>
              <p:custDataLst>
                <p:tags r:id="rId2"/>
              </p:custDataLst>
            </p:nvPr>
          </p:nvSpPr>
          <p:spPr bwMode="auto">
            <a:xfrm flipH="1">
              <a:off x="9105577" y="2244633"/>
              <a:ext cx="1889460" cy="1889460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277" y="30"/>
                </a:cxn>
                <a:cxn ang="0">
                  <a:pos x="30" y="277"/>
                </a:cxn>
              </a:cxnLst>
              <a:rect l="0" t="0" r="r" b="b"/>
              <a:pathLst>
                <a:path w="277" h="277">
                  <a:moveTo>
                    <a:pt x="30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141" y="30"/>
                    <a:pt x="30" y="141"/>
                    <a:pt x="30" y="277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/>
            </a:p>
          </p:txBody>
        </p:sp>
        <p:sp>
          <p:nvSpPr>
            <p:cNvPr id="25" name="Freeform 68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579762" y="2604530"/>
              <a:ext cx="3055377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448" y="224"/>
                </a:cxn>
                <a:cxn ang="0">
                  <a:pos x="224" y="448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418" y="224"/>
                </a:cxn>
                <a:cxn ang="0">
                  <a:pos x="224" y="29"/>
                </a:cxn>
              </a:cxnLst>
              <a:rect l="0" t="0" r="r" b="b"/>
              <a:pathLst>
                <a:path w="448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7" y="0"/>
                    <a:pt x="448" y="100"/>
                    <a:pt x="448" y="224"/>
                  </a:cubicBezTo>
                  <a:cubicBezTo>
                    <a:pt x="448" y="347"/>
                    <a:pt x="347" y="448"/>
                    <a:pt x="224" y="448"/>
                  </a:cubicBezTo>
                  <a:close/>
                  <a:moveTo>
                    <a:pt x="224" y="29"/>
                  </a:move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cubicBezTo>
                    <a:pt x="331" y="418"/>
                    <a:pt x="418" y="331"/>
                    <a:pt x="418" y="224"/>
                  </a:cubicBezTo>
                  <a:cubicBezTo>
                    <a:pt x="418" y="116"/>
                    <a:pt x="331" y="29"/>
                    <a:pt x="224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Freeform 69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9105576" y="2604530"/>
              <a:ext cx="1529563" cy="3059125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224" y="448"/>
                </a:cxn>
              </a:cxnLst>
              <a:rect l="0" t="0" r="r" b="b"/>
              <a:pathLst>
                <a:path w="224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lnTo>
                    <a:pt x="224" y="448"/>
                  </a:ln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343" y="172"/>
                </a:cxn>
                <a:cxn ang="0">
                  <a:pos x="172" y="343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172" y="29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266" y="0"/>
                    <a:pt x="343" y="77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  <a:moveTo>
                    <a:pt x="172" y="29"/>
                  </a:move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14" y="93"/>
                    <a:pt x="250" y="29"/>
                    <a:pt x="17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Freeform 71"/>
            <p:cNvSpPr/>
            <p:nvPr>
              <p:custDataLst>
                <p:tags r:id="rId6"/>
              </p:custDataLst>
            </p:nvPr>
          </p:nvSpPr>
          <p:spPr bwMode="auto">
            <a:xfrm flipH="1">
              <a:off x="7939661" y="2960678"/>
              <a:ext cx="2339331" cy="2343081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343" y="172"/>
                </a:cxn>
                <a:cxn ang="0">
                  <a:pos x="172" y="343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8295808" y="3316827"/>
              <a:ext cx="1627035" cy="1630785"/>
            </a:xfrm>
            <a:custGeom>
              <a:avLst/>
              <a:gdLst/>
              <a:ahLst/>
              <a:cxnLst>
                <a:cxn ang="0">
                  <a:pos x="120" y="239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239" y="120"/>
                </a:cxn>
                <a:cxn ang="0">
                  <a:pos x="120" y="239"/>
                </a:cxn>
                <a:cxn ang="0">
                  <a:pos x="120" y="30"/>
                </a:cxn>
                <a:cxn ang="0">
                  <a:pos x="30" y="120"/>
                </a:cxn>
                <a:cxn ang="0">
                  <a:pos x="120" y="209"/>
                </a:cxn>
                <a:cxn ang="0">
                  <a:pos x="210" y="120"/>
                </a:cxn>
                <a:cxn ang="0">
                  <a:pos x="120" y="30"/>
                </a:cxn>
              </a:cxnLst>
              <a:rect l="0" t="0" r="r" b="b"/>
              <a:pathLst>
                <a:path w="239" h="239">
                  <a:moveTo>
                    <a:pt x="120" y="239"/>
                  </a:moveTo>
                  <a:cubicBezTo>
                    <a:pt x="54" y="239"/>
                    <a:pt x="0" y="185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39" y="54"/>
                    <a:pt x="239" y="120"/>
                  </a:cubicBezTo>
                  <a:cubicBezTo>
                    <a:pt x="239" y="185"/>
                    <a:pt x="186" y="239"/>
                    <a:pt x="120" y="239"/>
                  </a:cubicBezTo>
                  <a:close/>
                  <a:moveTo>
                    <a:pt x="120" y="30"/>
                  </a:moveTo>
                  <a:cubicBezTo>
                    <a:pt x="70" y="30"/>
                    <a:pt x="30" y="70"/>
                    <a:pt x="30" y="120"/>
                  </a:cubicBezTo>
                  <a:cubicBezTo>
                    <a:pt x="30" y="169"/>
                    <a:pt x="70" y="209"/>
                    <a:pt x="120" y="209"/>
                  </a:cubicBezTo>
                  <a:cubicBezTo>
                    <a:pt x="169" y="209"/>
                    <a:pt x="210" y="169"/>
                    <a:pt x="210" y="120"/>
                  </a:cubicBezTo>
                  <a:cubicBezTo>
                    <a:pt x="210" y="70"/>
                    <a:pt x="169" y="30"/>
                    <a:pt x="120" y="30"/>
                  </a:cubicBezTo>
                  <a:close/>
                </a:path>
              </a:pathLst>
            </a:custGeom>
            <a:solidFill>
              <a:srgbClr val="12B19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1628102" y="3180859"/>
            <a:ext cx="543609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自助导入学生功能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05-2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自定义运行时间设置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31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75920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"/>
          <p:cNvSpPr txBox="1"/>
          <p:nvPr/>
        </p:nvSpPr>
        <p:spPr>
          <a:xfrm>
            <a:off x="1074192" y="1468433"/>
            <a:ext cx="100436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、目前针对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选课老师、助教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支持导入学生功能。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同时，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针对既是开课老师，又是选课老师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提供此功能，但是仅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限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操作自己学校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在老师新版学堂-点击</a:t>
            </a:r>
            <a:r>
              <a:rPr 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</a:t>
            </a:r>
            <a:r>
              <a:rPr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学籍管理</a:t>
            </a:r>
            <a:r>
              <a:rPr 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，会跳转至班级列表页面；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82395" y="3029585"/>
            <a:ext cx="9320530" cy="31927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"/>
          <p:cNvSpPr txBox="1"/>
          <p:nvPr/>
        </p:nvSpPr>
        <p:spPr>
          <a:xfrm>
            <a:off x="570230" y="1546860"/>
            <a:ext cx="6853555" cy="4639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、教师端无需自行注册，账号由智慧树网根据学校提供的选课老师信息（工号，姓名，手机号码，所属学院）统一进行配置。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、智慧树官网：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，账号为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，初始密码为“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Zhihuishu@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教工号后六位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（若小于或等于6位，则为全部教工号）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”。若登录时显示账号密码不正确，则直接点击右下角“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忘记密码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”重设即可。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、W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与A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教师端账号是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共享的，W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端的操作可在A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上同步体现。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54290" y="1546860"/>
            <a:ext cx="3835400" cy="44704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442595" y="4848225"/>
            <a:ext cx="11283950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【导入学生】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先下载导入模板，再按照要求操作：如要导入现有的班级中，则需要和学堂列表中的【班级名称】一模一样，学生姓名和学生学号请保证输入正确，表格正确导入即可；请注意课程的运行时间结束了，则不能导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4835" y="1236345"/>
            <a:ext cx="5422900" cy="27152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07735" y="1236980"/>
            <a:ext cx="5541010" cy="34944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865" y="4774565"/>
            <a:ext cx="11283950" cy="152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、导入后，会展示出本次导入**条，成功多少条，失败多少条，如果是失败则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支持下载异常表格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，修改异常表格后，重新导入即可。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、异常表格中，导入失败的数据会显示红字，修改后把【导入异常信息】列去掉，再重新导入即可，请注意不可以导入重复数据，不可以导入为空数据。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25880" y="1235075"/>
            <a:ext cx="4556125" cy="22885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7375" y="1235710"/>
            <a:ext cx="5079365" cy="228727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25880" y="3522980"/>
            <a:ext cx="9423400" cy="125158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238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91224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自助删除班级和学生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54025" y="4050030"/>
            <a:ext cx="11283950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删除班级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：班级中如存在学生则不允许删除！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删除学生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对于【已报到】的学生不允许删除；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）【未报到】的学生可以直接删除，也支持批量删除。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0895" y="1502410"/>
            <a:ext cx="5548630" cy="2381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59525" y="1497965"/>
            <a:ext cx="5013960" cy="23856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66382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05-1-3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调班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865" y="3960495"/>
            <a:ext cx="11283950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、已报到和未报到的学生都可以调班，点击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【调班】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后，选择要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调去的班级即可。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、请注意无论是同学所在的班级，还是想要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调过去的班级，只要有一个班级运行时间结束了，则不能再更换；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也支持批量调班操作。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8795" y="1556385"/>
            <a:ext cx="4511040" cy="24041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30470" y="1557020"/>
            <a:ext cx="6622415" cy="24041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7194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自定义运行时间设置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865" y="5144770"/>
            <a:ext cx="11135995" cy="7200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、选课老师身份下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【运行设置】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按钮进去，找到对应学期对应课程进行设置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、课程列表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【设置】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选项中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【班级运行设置】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进去，进行相应时间设置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即可；注意课程是【线下考试】类型的无法再进行班级自定义时间设置！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89150" y="3429000"/>
            <a:ext cx="7552055" cy="17913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89150" y="1162685"/>
            <a:ext cx="7551420" cy="22656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220" y="229870"/>
            <a:ext cx="7194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自定义运行时间设置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3"/>
            </p:custDataLst>
          </p:nvPr>
        </p:nvSpPr>
        <p:spPr>
          <a:xfrm>
            <a:off x="443865" y="4826635"/>
            <a:ext cx="11283950" cy="8070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按系统提示设置好时间后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务必到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【操作日志】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中查看设置是否成功，如有问题请及时联系智慧树工作人员解决。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5025" y="3158490"/>
            <a:ext cx="6913245" cy="149987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45025" y="1543685"/>
            <a:ext cx="3714750" cy="1536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2625" y="1543685"/>
            <a:ext cx="3883025" cy="31146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12B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随时助力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4002405"/>
            <a:ext cx="1780540" cy="178054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715871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3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05579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59620" y="1745615"/>
            <a:ext cx="2355850" cy="41332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8275" y="2994660"/>
            <a:ext cx="2884805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053715" y="2994660"/>
            <a:ext cx="3743960" cy="25133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67640" y="5014595"/>
            <a:ext cx="288544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2449" y="4925085"/>
            <a:ext cx="1219200" cy="140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1333500" y="4923790"/>
            <a:ext cx="864616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进入登录状态后，点击姓名左侧“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我的学堂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”即可进入功能界面，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顶部姓名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左侧【身份切换】界面选择【选课老师】身份，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也可自由切换其他身份。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16195" y="1512570"/>
            <a:ext cx="6216650" cy="34112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97890" y="1512570"/>
            <a:ext cx="4218305" cy="3411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0110" y="4520565"/>
            <a:ext cx="44411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找到对应课程，点击笔记本样式按钮可查看本校运行时间及成绩比例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0290" y="1744345"/>
            <a:ext cx="3911600" cy="26289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26685" y="1744345"/>
            <a:ext cx="6305550" cy="37909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3865" y="1536700"/>
            <a:ext cx="11283315" cy="486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4"/>
          <p:cNvCxnSpPr/>
          <p:nvPr/>
        </p:nvCxnSpPr>
        <p:spPr>
          <a:xfrm>
            <a:off x="779763" y="4500978"/>
            <a:ext cx="10477122" cy="0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12192000" cy="1731146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656272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平台操作与课程运行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ardrop 29"/>
          <p:cNvSpPr/>
          <p:nvPr/>
        </p:nvSpPr>
        <p:spPr>
          <a:xfrm rot="8100000">
            <a:off x="1144168" y="2485724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30"/>
          <p:cNvSpPr/>
          <p:nvPr/>
        </p:nvSpPr>
        <p:spPr>
          <a:xfrm>
            <a:off x="1199086" y="2529600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29"/>
          <p:cNvSpPr/>
          <p:nvPr/>
        </p:nvSpPr>
        <p:spPr>
          <a:xfrm rot="8100000">
            <a:off x="3186031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30"/>
          <p:cNvSpPr/>
          <p:nvPr/>
        </p:nvSpPr>
        <p:spPr>
          <a:xfrm>
            <a:off x="3240949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ardrop 29"/>
          <p:cNvSpPr/>
          <p:nvPr/>
        </p:nvSpPr>
        <p:spPr>
          <a:xfrm rot="8100000">
            <a:off x="5469518" y="2485724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30"/>
          <p:cNvSpPr/>
          <p:nvPr/>
        </p:nvSpPr>
        <p:spPr>
          <a:xfrm>
            <a:off x="5524436" y="2529600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29"/>
          <p:cNvSpPr/>
          <p:nvPr/>
        </p:nvSpPr>
        <p:spPr>
          <a:xfrm rot="8100000">
            <a:off x="7511381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0"/>
          <p:cNvSpPr/>
          <p:nvPr/>
        </p:nvSpPr>
        <p:spPr>
          <a:xfrm>
            <a:off x="7566299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29"/>
          <p:cNvSpPr/>
          <p:nvPr/>
        </p:nvSpPr>
        <p:spPr>
          <a:xfrm rot="8100000">
            <a:off x="9553244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12B1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30"/>
          <p:cNvSpPr/>
          <p:nvPr/>
        </p:nvSpPr>
        <p:spPr>
          <a:xfrm>
            <a:off x="9608162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 flipH="1">
            <a:off x="1094639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en-US" altLang="zh-CN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导学课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3153553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endParaRPr lang="en-US" altLang="zh-CN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 flipH="1">
            <a:off x="5426420" y="2643176"/>
            <a:ext cx="1476992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br>
              <a:rPr lang="en-US" altLang="zh-CN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 flipH="1">
            <a:off x="7460157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"/>
          <p:cNvSpPr txBox="1">
            <a:spLocks noChangeArrowheads="1"/>
          </p:cNvSpPr>
          <p:nvPr/>
        </p:nvSpPr>
        <p:spPr bwMode="auto">
          <a:xfrm flipH="1">
            <a:off x="9502020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</a:t>
            </a:r>
            <a:br>
              <a:rPr lang="en-US" altLang="zh-CN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02-1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学生导学课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537845" y="1306195"/>
            <a:ext cx="1020699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、学生导学可参考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学生端操作手册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进行讲解。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、介绍智慧树账号登录方式。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、督促学生及时登录智慧树平台参与课程学习，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学生务必在课程学习截止时间前加入课程学习才会有考试资格，运行学习截止后将无法再加入课程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（注：智慧树课程非随学随考，考试时间会根据选课老师要求提前设置，学生的在线学习、章节测试、见面课学习需在学习时间截止前完成，学习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时间截止后以上学习环节的分数将不再记录）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、讲解平台使用注意事项。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、讲解成绩评定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及考核标准。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、建立课程交流群。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D:\智慧树新logo 素材总\总png\马克思熊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821545" y="3723583"/>
            <a:ext cx="2272030" cy="2886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717">
            <a:off x="10209323" y="-59341"/>
            <a:ext cx="1930834" cy="17322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02-2-1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443865" y="1508760"/>
            <a:ext cx="4350385" cy="36937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【学习进度】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栏目对学生的学习行为进行监督管理：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、若老师管理多个班级，在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班级状况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会以班级维度显示班级具体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情况，点击班级名称即可进入班级详情列表；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、若只管理一个班级，则直接显示该班级下学生的进度详情（学号、姓名、学习进度、累计观看时长）。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83785" y="1582420"/>
            <a:ext cx="6746240" cy="40722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11.xml><?xml version="1.0" encoding="utf-8"?>
<p:tagLst xmlns:p="http://schemas.openxmlformats.org/presentationml/2006/main">
  <p:tag name="KSO_WM_UNIT_PLACING_PICTURE_USER_VIEWPORT" val="{&quot;height&quot;:4700,&quot;width&quot;:10800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26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4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  <p:tag name="KSO_WM_UNIT_PLACING_PICTURE_USER_VIEWPORT" val="{&quot;height&quot;:5920,&quot;width&quot;:13290}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2728.0062992125986,&quot;width&quot;:3040.683464566929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PP_MARK_KEY" val="48f0311f-4de5-4990-9d87-e2db8b812c2f"/>
  <p:tag name="COMMONDATA" val="eyJoZGlkIjoiNTQ5YTlhNTIzOGI0MDBjZmQxNzViMTZhODk2YWI3MmY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4726</Words>
  <Application>WPS 演示</Application>
  <PresentationFormat>宽屏</PresentationFormat>
  <Paragraphs>261</Paragraphs>
  <Slides>37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1" baseType="lpstr">
      <vt:lpstr>Arial</vt:lpstr>
      <vt:lpstr>宋体</vt:lpstr>
      <vt:lpstr>Wingdings</vt:lpstr>
      <vt:lpstr>印品黑体</vt:lpstr>
      <vt:lpstr>微软雅黑</vt:lpstr>
      <vt:lpstr>Arial Narrow</vt:lpstr>
      <vt:lpstr>黑体</vt:lpstr>
      <vt:lpstr>仿宋</vt:lpstr>
      <vt:lpstr>Wingdings</vt:lpstr>
      <vt:lpstr>Calibri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屈满华</cp:lastModifiedBy>
  <cp:revision>405</cp:revision>
  <dcterms:created xsi:type="dcterms:W3CDTF">2021-08-27T03:05:00Z</dcterms:created>
  <dcterms:modified xsi:type="dcterms:W3CDTF">2023-09-04T08:55:28Z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AB16DC431BB64B3685A92A237FAAD86C</vt:lpwstr>
  </property>
</Properties>
</file>