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8" r:id="rId3"/>
    <p:sldId id="282" r:id="rId4"/>
    <p:sldId id="283" r:id="rId5"/>
    <p:sldId id="285" r:id="rId6"/>
    <p:sldId id="286" r:id="rId7"/>
    <p:sldId id="287" r:id="rId8"/>
    <p:sldId id="288" r:id="rId9"/>
    <p:sldId id="289" r:id="rId10"/>
    <p:sldId id="284" r:id="rId11"/>
    <p:sldId id="291" r:id="rId12"/>
    <p:sldId id="290" r:id="rId13"/>
    <p:sldId id="292" r:id="rId14"/>
    <p:sldId id="293" r:id="rId15"/>
    <p:sldId id="294" r:id="rId16"/>
    <p:sldId id="296" r:id="rId17"/>
    <p:sldId id="295" r:id="rId18"/>
    <p:sldId id="297" r:id="rId19"/>
    <p:sldId id="298" r:id="rId20"/>
    <p:sldId id="299" r:id="rId21"/>
    <p:sldId id="302" r:id="rId22"/>
    <p:sldId id="303" r:id="rId23"/>
    <p:sldId id="265" r:id="rId24"/>
    <p:sldId id="304" r:id="rId25"/>
    <p:sldId id="279" r:id="rId26"/>
    <p:sldId id="28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A98C"/>
    <a:srgbClr val="FF9BDC"/>
    <a:srgbClr val="12B19F"/>
    <a:srgbClr val="3C4856"/>
    <a:srgbClr val="B55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2"/>
      </p:cViewPr>
      <p:guideLst>
        <p:guide orient="horz" pos="2160"/>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2022-09-16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E72E7B-8B71-4CD6-A5D0-1ABF7B6AE47B}" type="datetimeFigureOut">
              <a:rPr lang="zh-CN" altLang="en-US" smtClean="0"/>
              <a:t>2022-09-16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18B871-602A-4EF6-81A9-833221C54AB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2E7B-8B71-4CD6-A5D0-1ABF7B6AE47B}" type="datetimeFigureOut">
              <a:rPr lang="zh-CN" altLang="en-US" smtClean="0"/>
              <a:t>2022-09-16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8B871-602A-4EF6-81A9-833221C54AB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tags" Target="../tags/tag5.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1567542"/>
            <a:ext cx="12186839" cy="299834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43635" y="171805"/>
            <a:ext cx="2873569" cy="1712873"/>
          </a:xfrm>
          <a:prstGeom prst="rect">
            <a:avLst/>
          </a:prstGeom>
        </p:spPr>
      </p:pic>
      <p:sp>
        <p:nvSpPr>
          <p:cNvPr id="7" name="文本框 6"/>
          <p:cNvSpPr txBox="1"/>
          <p:nvPr/>
        </p:nvSpPr>
        <p:spPr>
          <a:xfrm>
            <a:off x="5299310" y="2487795"/>
            <a:ext cx="6215309"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智慧树平台共享课导学</a:t>
            </a:r>
          </a:p>
        </p:txBody>
      </p:sp>
      <p:sp>
        <p:nvSpPr>
          <p:cNvPr id="9" name="文本框 8"/>
          <p:cNvSpPr txBox="1"/>
          <p:nvPr/>
        </p:nvSpPr>
        <p:spPr>
          <a:xfrm>
            <a:off x="5345240" y="3257236"/>
            <a:ext cx="4689895" cy="523220"/>
          </a:xfrm>
          <a:prstGeom prst="rect">
            <a:avLst/>
          </a:prstGeom>
          <a:noFill/>
        </p:spPr>
        <p:txBody>
          <a:bodyPr wrap="square" rtlCol="0">
            <a:spAutoFit/>
          </a:bodyPr>
          <a:lstStyle/>
          <a:p>
            <a:r>
              <a:rPr lang="zh-CN" altLang="en-US" sz="2800" spc="300" dirty="0">
                <a:solidFill>
                  <a:schemeClr val="bg1"/>
                </a:solidFill>
                <a:latin typeface="微软雅黑" panose="020B0503020204020204" pitchFamily="34" charset="-122"/>
                <a:ea typeface="微软雅黑" panose="020B0503020204020204" pitchFamily="34" charset="-122"/>
              </a:rPr>
              <a:t>学生端讲解</a:t>
            </a:r>
          </a:p>
        </p:txBody>
      </p:sp>
      <p:sp>
        <p:nvSpPr>
          <p:cNvPr id="10" name="文本框 9"/>
          <p:cNvSpPr txBox="1"/>
          <p:nvPr/>
        </p:nvSpPr>
        <p:spPr>
          <a:xfrm>
            <a:off x="9510346" y="5438408"/>
            <a:ext cx="2563285"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课程服务中心</a:t>
            </a:r>
          </a:p>
        </p:txBody>
      </p:sp>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33684" y="4848721"/>
            <a:ext cx="2171440" cy="1737152"/>
          </a:xfrm>
          <a:prstGeom prst="rect">
            <a:avLst/>
          </a:prstGeom>
        </p:spPr>
      </p:pic>
      <p:cxnSp>
        <p:nvCxnSpPr>
          <p:cNvPr id="12" name="直接连接符 11"/>
          <p:cNvCxnSpPr/>
          <p:nvPr/>
        </p:nvCxnSpPr>
        <p:spPr>
          <a:xfrm>
            <a:off x="9365624" y="5412266"/>
            <a:ext cx="0" cy="61006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74796" y="1201866"/>
            <a:ext cx="4710770" cy="35222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2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39"/>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39"/>
                            </p:stCondLst>
                            <p:childTnLst>
                              <p:par>
                                <p:cTn id="19" presetID="47"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39"/>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4039"/>
                            </p:stCondLst>
                            <p:childTnLst>
                              <p:par>
                                <p:cTn id="31" presetID="2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par>
                          <p:cTn id="34" fill="hold">
                            <p:stCondLst>
                              <p:cond delay="4539"/>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14" name="矩形 13"/>
          <p:cNvSpPr/>
          <p:nvPr/>
        </p:nvSpPr>
        <p:spPr>
          <a:xfrm>
            <a:off x="5976312" y="2079986"/>
            <a:ext cx="5335571" cy="3322955"/>
          </a:xfrm>
          <a:prstGeom prst="rect">
            <a:avLst/>
          </a:prstGeom>
        </p:spPr>
        <p:txBody>
          <a:bodyPr wrap="square">
            <a:spAutoFit/>
          </a:bodyPr>
          <a:lstStyle/>
          <a:p>
            <a:pPr indent="457200">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打开</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后，点击</a:t>
            </a:r>
            <a:r>
              <a:rPr lang="en-US"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学习</a:t>
            </a:r>
            <a:r>
              <a:rPr lang="en-US"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即可看到已选择的课程，点击图片即可开始学习</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p>
          <a:p>
            <a:pPr indent="457200">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注意</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 学习时，请关注角标为</a:t>
            </a:r>
            <a:r>
              <a:rPr lang="zh-CN" altLang="en-US"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学分课</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，角标为</a:t>
            </a:r>
            <a:r>
              <a:rPr lang="en-US"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兴趣课</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或是</a:t>
            </a:r>
            <a:r>
              <a:rPr lang="en-US"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公开课</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的是同学们自己在知到</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里选择的，这个课看完没有分数！要学习</a:t>
            </a:r>
            <a:r>
              <a:rPr lang="zh-CN" altLang="en-US"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学分课！学分课！学分课！</a:t>
            </a:r>
          </a:p>
          <a:p>
            <a:pPr>
              <a:lnSpc>
                <a:spcPct val="150000"/>
              </a:lnSpc>
            </a:pPr>
            <a:endParaRPr lang="zh-HK"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5" name="组合 14"/>
          <p:cNvGrpSpPr/>
          <p:nvPr/>
        </p:nvGrpSpPr>
        <p:grpSpPr>
          <a:xfrm>
            <a:off x="1363654" y="1408052"/>
            <a:ext cx="3945194" cy="4747667"/>
            <a:chOff x="2497" y="1803"/>
            <a:chExt cx="6637" cy="7987"/>
          </a:xfrm>
          <a:effectLst>
            <a:outerShdw blurRad="50800" dist="38100" dir="2700000" algn="tl" rotWithShape="0">
              <a:prstClr val="black">
                <a:alpha val="40000"/>
              </a:prstClr>
            </a:outerShdw>
          </a:effectLst>
        </p:grpSpPr>
        <p:pic>
          <p:nvPicPr>
            <p:cNvPr id="16" name="图片 15" descr="fd235efba9b845ca34789a646e1de8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7" y="1803"/>
              <a:ext cx="4416" cy="7851"/>
            </a:xfrm>
            <a:prstGeom prst="rect">
              <a:avLst/>
            </a:prstGeom>
          </p:spPr>
        </p:pic>
        <p:sp>
          <p:nvSpPr>
            <p:cNvPr id="17" name="矩形 16"/>
            <p:cNvSpPr/>
            <p:nvPr/>
          </p:nvSpPr>
          <p:spPr>
            <a:xfrm>
              <a:off x="3768" y="9116"/>
              <a:ext cx="802" cy="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4"/>
            <a:stretch>
              <a:fillRect/>
            </a:stretch>
          </p:blipFill>
          <p:spPr>
            <a:xfrm>
              <a:off x="4148" y="4425"/>
              <a:ext cx="4986" cy="3386"/>
            </a:xfrm>
            <a:prstGeom prst="rect">
              <a:avLst/>
            </a:prstGeom>
          </p:spPr>
        </p:pic>
        <p:sp>
          <p:nvSpPr>
            <p:cNvPr id="20" name="矩形 19"/>
            <p:cNvSpPr/>
            <p:nvPr/>
          </p:nvSpPr>
          <p:spPr>
            <a:xfrm>
              <a:off x="4767" y="6179"/>
              <a:ext cx="802" cy="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6" name="矩形 5"/>
          <p:cNvSpPr/>
          <p:nvPr/>
        </p:nvSpPr>
        <p:spPr>
          <a:xfrm>
            <a:off x="6205703" y="1590243"/>
            <a:ext cx="5275867" cy="4154984"/>
          </a:xfrm>
          <a:prstGeom prst="rect">
            <a:avLst/>
          </a:prstGeom>
        </p:spPr>
        <p:txBody>
          <a:bodyPr wrap="square">
            <a:spAutoFit/>
          </a:bodyPr>
          <a:lstStyle/>
          <a:p>
            <a:pPr indent="457200" algn="ctr">
              <a:lnSpc>
                <a:spcPct val="150000"/>
              </a:lnSpc>
            </a:pPr>
            <a:r>
              <a:rPr lang="zh-CN" altLang="zh-CN" sz="20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成绩</a:t>
            </a:r>
            <a:r>
              <a:rPr lang="zh-CN" altLang="zh-CN" sz="20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模块</a:t>
            </a:r>
            <a:endParaRPr lang="en-US" altLang="zh-CN" sz="20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pP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请大家开始学习前一定要查看成绩以及平时分攻略！！！</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在学习过程中，学生可点击</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【学习】</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模块中的</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【成绩】</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入口</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可查看该门课的当前成绩、学习时间、考试时间、成绩规则。</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以及当前获得的参考分数；</a:t>
            </a: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pP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注意：</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成绩分析】</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中的分数仅作为学习过程中的参考，智慧树最终成绩以成绩发布后为准。</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如果觉得有问题，</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可先自行刷新一下再查看；</a:t>
            </a:r>
          </a:p>
          <a:p>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13642\Desktop\微信图片_20210309090300.png微信图片_2021030909030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366555" y="1882452"/>
            <a:ext cx="2043430" cy="3632200"/>
          </a:xfrm>
          <a:prstGeom prst="rect">
            <a:avLst/>
          </a:prstGeom>
          <a:effectLst>
            <a:outerShdw blurRad="50800" dist="38100" dir="2700000" algn="tl" rotWithShape="0">
              <a:prstClr val="black">
                <a:alpha val="40000"/>
              </a:prstClr>
            </a:outerShdw>
          </a:effectLst>
        </p:spPr>
      </p:pic>
      <p:grpSp>
        <p:nvGrpSpPr>
          <p:cNvPr id="9" name="组合 8"/>
          <p:cNvGrpSpPr/>
          <p:nvPr/>
        </p:nvGrpSpPr>
        <p:grpSpPr>
          <a:xfrm>
            <a:off x="849983" y="1882451"/>
            <a:ext cx="2172970" cy="3632201"/>
            <a:chOff x="1090" y="2178"/>
            <a:chExt cx="3422" cy="5840"/>
          </a:xfrm>
          <a:effectLst>
            <a:outerShdw blurRad="50800" dist="38100" dir="2700000" algn="tl" rotWithShape="0">
              <a:prstClr val="black">
                <a:alpha val="40000"/>
              </a:prstClr>
            </a:outerShdw>
          </a:effectLst>
        </p:grpSpPr>
        <p:pic>
          <p:nvPicPr>
            <p:cNvPr id="10" name="图片 9" descr="微信图片_202103052203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0" y="2178"/>
              <a:ext cx="3218" cy="5840"/>
            </a:xfrm>
            <a:prstGeom prst="rect">
              <a:avLst/>
            </a:prstGeom>
          </p:spPr>
        </p:pic>
        <p:sp>
          <p:nvSpPr>
            <p:cNvPr id="11" name="矩形 10"/>
            <p:cNvSpPr/>
            <p:nvPr/>
          </p:nvSpPr>
          <p:spPr>
            <a:xfrm>
              <a:off x="3242" y="2432"/>
              <a:ext cx="1271" cy="457"/>
            </a:xfrm>
            <a:prstGeom prst="rect">
              <a:avLst/>
            </a:prstGeom>
            <a:solidFill>
              <a:srgbClr val="00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12" name="矩形 11"/>
          <p:cNvSpPr/>
          <p:nvPr/>
        </p:nvSpPr>
        <p:spPr>
          <a:xfrm>
            <a:off x="5768607" y="1455050"/>
            <a:ext cx="5643513" cy="5085303"/>
          </a:xfrm>
          <a:prstGeom prst="rect">
            <a:avLst/>
          </a:prstGeom>
        </p:spPr>
        <p:txBody>
          <a:bodyPr wrap="square">
            <a:spAutoFit/>
          </a:bodyPr>
          <a:lstStyle/>
          <a:p>
            <a:pPr indent="457200">
              <a:lnSpc>
                <a:spcPct val="150000"/>
              </a:lnSpc>
              <a:spcBef>
                <a:spcPts val="1000"/>
              </a:spcBef>
              <a:spcAft>
                <a:spcPts val="0"/>
              </a:spcAft>
              <a:defRPr/>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点击成绩分析页面中的</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我的平时分</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，可以进入平时成绩详情页面。</a:t>
            </a:r>
          </a:p>
          <a:p>
            <a:pPr indent="457200">
              <a:lnSpc>
                <a:spcPct val="150000"/>
              </a:lnSpc>
              <a:spcBef>
                <a:spcPts val="1000"/>
              </a:spcBef>
              <a:spcAft>
                <a:spcPts val="0"/>
              </a:spcAft>
              <a:defRPr/>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平时成绩由</a:t>
            </a:r>
            <a:r>
              <a:rPr lang="zh-CN"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学习进度、学习习惯、问答互动</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三部分组成，点击</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【攻略】</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图标，可以进入查看具体的获取指南。</a:t>
            </a: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spcBef>
                <a:spcPts val="1000"/>
              </a:spcBef>
              <a:spcAft>
                <a:spcPts val="0"/>
              </a:spcAft>
              <a:defRPr/>
            </a:pP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学习进度</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部分</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spcBef>
                <a:spcPts val="1000"/>
              </a:spcBef>
              <a:defRPr/>
            </a:pP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在学习结束时间之前，学习完课程包含的所有教程视频以及完成所有的章测试即可获得全部的学习进度，即</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学习进度分=看视频+做章节测试</a:t>
            </a:r>
            <a:r>
              <a:rPr lang="zh-CN" altLang="en-US"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，所以一定不要忽略做测试。</a:t>
            </a:r>
          </a:p>
          <a:p>
            <a:pPr>
              <a:lnSpc>
                <a:spcPct val="130000"/>
              </a:lnSpc>
              <a:spcBef>
                <a:spcPts val="1000"/>
              </a:spcBef>
              <a:spcAft>
                <a:spcPts val="0"/>
              </a:spcAft>
              <a:defRPr/>
            </a:pP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9970" y="1455050"/>
            <a:ext cx="2238375" cy="45161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54043" y="1110269"/>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6" name="文本框 5"/>
          <p:cNvSpPr txBox="1"/>
          <p:nvPr/>
        </p:nvSpPr>
        <p:spPr>
          <a:xfrm>
            <a:off x="5142687" y="1455050"/>
            <a:ext cx="6336704" cy="4169410"/>
          </a:xfrm>
          <a:prstGeom prst="rect">
            <a:avLst/>
          </a:prstGeom>
          <a:noFill/>
        </p:spPr>
        <p:txBody>
          <a:bodyPr wrap="square" rtlCol="0">
            <a:spAutoFit/>
          </a:bodyPr>
          <a:lstStyle/>
          <a:p>
            <a:pPr indent="457200">
              <a:lnSpc>
                <a:spcPct val="150000"/>
              </a:lnSpc>
              <a:spcBef>
                <a:spcPts val="500"/>
              </a:spcBef>
            </a:pP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学习习惯</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部分</a:t>
            </a:r>
          </a:p>
          <a:p>
            <a:pPr indent="457200">
              <a:lnSpc>
                <a:spcPct val="150000"/>
              </a:lnSpc>
              <a:spcBef>
                <a:spcPts val="500"/>
              </a:spcBef>
              <a:defRPr/>
            </a:pP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学生当天的</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有效时长大于25分钟</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以上记作一次规律学习，学习频次按照课程在线视频总时长进行计算；</a:t>
            </a:r>
            <a:endPar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spcBef>
                <a:spcPts val="500"/>
              </a:spcBef>
              <a:defRPr/>
            </a:pP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学习时长指学生通过</a:t>
            </a:r>
            <a:r>
              <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PC</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观看学分课教程里</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未学习过的视频</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时长，正常模式看视频都统计进学习时长中；</a:t>
            </a:r>
            <a:endPar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spcBef>
                <a:spcPts val="500"/>
              </a:spcBef>
              <a:defRPr/>
            </a:pPr>
            <a:r>
              <a:rPr lang="zh-CN" altLang="en-US"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观看缓存视频联网后系统会自动上传数据</a:t>
            </a:r>
            <a:r>
              <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457200">
              <a:lnSpc>
                <a:spcPct val="150000"/>
              </a:lnSpc>
              <a:spcBef>
                <a:spcPts val="500"/>
              </a:spcBef>
              <a:defRPr/>
            </a:pP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 1.</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重复观看不记为有效时长</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p>
          <a:p>
            <a:pPr indent="457200">
              <a:lnSpc>
                <a:spcPct val="150000"/>
              </a:lnSpc>
              <a:spcBef>
                <a:spcPts val="500"/>
              </a:spcBef>
              <a:defRPr/>
            </a:pP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2.</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学习时长指的是</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观看视频</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的时长，不包含</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见面课直播</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及</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回放</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p>
          <a:p>
            <a:pPr indent="457200">
              <a:lnSpc>
                <a:spcPct val="150000"/>
              </a:lnSpc>
              <a:spcBef>
                <a:spcPts val="500"/>
              </a:spcBef>
              <a:defRPr/>
            </a:pP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3.</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“学习习惯”中的分数及天数</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次日上午</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更新</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p>
        </p:txBody>
      </p:sp>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4177" y="1785935"/>
            <a:ext cx="2238375" cy="38862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6" name="文本框 5"/>
          <p:cNvSpPr txBox="1"/>
          <p:nvPr/>
        </p:nvSpPr>
        <p:spPr>
          <a:xfrm>
            <a:off x="4981614" y="1548059"/>
            <a:ext cx="6336704" cy="5795645"/>
          </a:xfrm>
          <a:prstGeom prst="rect">
            <a:avLst/>
          </a:prstGeom>
          <a:noFill/>
        </p:spPr>
        <p:txBody>
          <a:bodyPr wrap="square" rtlCol="0">
            <a:spAutoFit/>
          </a:bodyPr>
          <a:lstStyle/>
          <a:p>
            <a:pPr indent="457200" algn="l">
              <a:lnSpc>
                <a:spcPct val="150000"/>
              </a:lnSpc>
              <a:spcBef>
                <a:spcPts val="1000"/>
              </a:spcBef>
            </a:pP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学习互动</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部分</a:t>
            </a:r>
          </a:p>
          <a:p>
            <a:pPr indent="457200" algn="l">
              <a:lnSpc>
                <a:spcPct val="150000"/>
              </a:lnSpc>
              <a:spcBef>
                <a:spcPts val="1000"/>
              </a:spcBef>
              <a:defRPr/>
            </a:pPr>
            <a:r>
              <a:rPr 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互动分=</a:t>
            </a:r>
            <a:r>
              <a:rPr lang="zh-CN"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（分子/分母）*互动分总分数*百分比</a:t>
            </a:r>
            <a:r>
              <a:rPr 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，最终四舍五入。</a:t>
            </a:r>
            <a:endParaRPr 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spcBef>
                <a:spcPts val="1000"/>
              </a:spcBef>
              <a:defRPr/>
            </a:pP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分母：本人单门课程下的提问、回答数相加，不包括自己删除的。</a:t>
            </a:r>
          </a:p>
          <a:p>
            <a:pPr indent="457200" algn="l">
              <a:lnSpc>
                <a:spcPct val="150000"/>
              </a:lnSpc>
              <a:spcBef>
                <a:spcPts val="1000"/>
              </a:spcBef>
              <a:defRPr/>
            </a:pP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分子：本人单门课程下有有效回答（学生身份回答）的提问数和本人有效回答数相加，再乘以系统预设值。</a:t>
            </a:r>
          </a:p>
          <a:p>
            <a:pPr indent="457200" algn="l">
              <a:lnSpc>
                <a:spcPct val="150000"/>
              </a:lnSpc>
              <a:spcBef>
                <a:spcPts val="1000"/>
              </a:spcBef>
              <a:defRPr/>
            </a:pP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百分比：</a:t>
            </a:r>
            <a:r>
              <a:rPr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百分比范围在10%—100%之间，分母越大，则百分比越大。</a:t>
            </a:r>
            <a:r>
              <a:rPr 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457200" algn="l">
              <a:lnSpc>
                <a:spcPct val="150000"/>
              </a:lnSpc>
              <a:spcBef>
                <a:spcPts val="1000"/>
              </a:spcBef>
              <a:defRPr/>
            </a:pP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分子的附加项：针对有效的单个提问或单个回答，有有效回答的提问有老师、同学回答围观，有效回答有老师、同学点赞评论，达到一定数量，则会额外增加一定的分子附加值，由系统自动计算。</a:t>
            </a:r>
            <a:endPar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spcBef>
                <a:spcPts val="1000"/>
              </a:spcBef>
              <a:defRPr/>
            </a:pPr>
            <a:endParaRPr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457200" algn="l">
              <a:lnSpc>
                <a:spcPct val="100000"/>
              </a:lnSpc>
              <a:spcBef>
                <a:spcPts val="1000"/>
              </a:spcBef>
              <a:defRPr/>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457200">
              <a:lnSpc>
                <a:spcPct val="150000"/>
              </a:lnSpc>
              <a:spcBef>
                <a:spcPts val="1000"/>
              </a:spcBef>
              <a:defRPr/>
            </a:pPr>
            <a:endParaRPr lang="zh-CN" altLang="en-US" sz="1600" b="1"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2" name="图片 1"/>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1447165" y="1548130"/>
            <a:ext cx="2911475" cy="3761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6" name="文本框 5"/>
          <p:cNvSpPr txBox="1"/>
          <p:nvPr/>
        </p:nvSpPr>
        <p:spPr>
          <a:xfrm>
            <a:off x="4491355" y="1571625"/>
            <a:ext cx="6946900" cy="2933065"/>
          </a:xfrm>
          <a:prstGeom prst="rect">
            <a:avLst/>
          </a:prstGeom>
          <a:noFill/>
        </p:spPr>
        <p:txBody>
          <a:bodyPr wrap="square">
            <a:spAutoFit/>
          </a:bodyPr>
          <a:lstStyle/>
          <a:p>
            <a:pPr indent="457200" algn="l">
              <a:lnSpc>
                <a:spcPct val="150000"/>
              </a:lnSpc>
              <a:spcBef>
                <a:spcPts val="1000"/>
              </a:spcBef>
              <a:defRPr/>
            </a:pP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学习互动</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注意事项</a:t>
            </a:r>
          </a:p>
          <a:p>
            <a:pPr indent="457200" algn="l">
              <a:lnSpc>
                <a:spcPct val="150000"/>
              </a:lnSpc>
              <a:spcBef>
                <a:spcPts val="1000"/>
              </a:spcBef>
              <a:defRPr/>
            </a:pP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系统审核屏蔽、审核人员删除、老师删除的提问和回答均“无效”；</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回答字数</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少于3（含）</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，系统将直接判为“无效”。任何符号均不计数。</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学习时间结束</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后发布的提问和回答均为“无效”；互动分在</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学习时间截止</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后固化，即最终的互动分会在学习时间结束后的凌晨进行计算，即次日上午学生看到的互动分即为</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最终得分</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p>
          <a:p>
            <a:pPr indent="457200" algn="l">
              <a:lnSpc>
                <a:spcPct val="150000"/>
              </a:lnSpc>
              <a:spcBef>
                <a:spcPts val="1000"/>
              </a:spcBef>
              <a:defRPr/>
            </a:pP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内容占位符 5"/>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697676" y="1571348"/>
            <a:ext cx="2345624" cy="4417972"/>
          </a:xfr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6" name="矩形 5"/>
          <p:cNvSpPr/>
          <p:nvPr/>
        </p:nvSpPr>
        <p:spPr>
          <a:xfrm>
            <a:off x="6085643" y="1705652"/>
            <a:ext cx="4920791" cy="4384675"/>
          </a:xfrm>
          <a:prstGeom prst="rect">
            <a:avLst/>
          </a:prstGeom>
        </p:spPr>
        <p:txBody>
          <a:bodyPr wrap="square">
            <a:spAutoFit/>
          </a:bodyPr>
          <a:lstStyle/>
          <a:p>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见面课</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模块</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具体参与方式请关注教务处或者本校课程老师通知。</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见面课后会有课后测试题， 见面课测试题只有一次机会，需要各位同学认真作答！！！</a:t>
            </a:r>
          </a:p>
          <a:p>
            <a:pPr>
              <a:lnSpc>
                <a:spcPct val="150000"/>
              </a:lnSpc>
            </a:pP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见面课测试不设</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查看答案</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有安排见面课学习的同学请注意，每次见面课可能由一个或是多个视频组成，需要完成全部视频观看才能获得全部分数；</a:t>
            </a: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p:nvPr/>
        </p:nvPicPr>
        <p:blipFill>
          <a:blip r:embed="rId3" cstate="screen">
            <a:extLst>
              <a:ext uri="{28A0092B-C50C-407E-A947-70E740481C1C}">
                <a14:useLocalDpi xmlns:a14="http://schemas.microsoft.com/office/drawing/2010/main"/>
              </a:ext>
            </a:extLst>
          </a:blip>
          <a:srcRect/>
          <a:stretch>
            <a:fillRect/>
          </a:stretch>
        </p:blipFill>
        <p:spPr>
          <a:xfrm>
            <a:off x="2356090" y="1466288"/>
            <a:ext cx="2394635" cy="4415531"/>
          </a:xfrm>
          <a:prstGeom prst="rect">
            <a:avLst/>
          </a:prstGeom>
          <a:noFill/>
          <a:ln w="12700" cmpd="sng">
            <a:solidFill>
              <a:schemeClr val="accent6">
                <a:lumMod val="20000"/>
                <a:lumOff val="80000"/>
              </a:schemeClr>
            </a:solidFill>
            <a:prstDash val="soli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6" name="矩形 5"/>
          <p:cNvSpPr/>
          <p:nvPr/>
        </p:nvSpPr>
        <p:spPr>
          <a:xfrm>
            <a:off x="5619808" y="1455050"/>
            <a:ext cx="5800627" cy="6417141"/>
          </a:xfrm>
          <a:prstGeom prst="rect">
            <a:avLst/>
          </a:prstGeom>
        </p:spPr>
        <p:txBody>
          <a:bodyPr wrap="square">
            <a:spAutoFit/>
          </a:bodyPr>
          <a:lstStyle/>
          <a:p>
            <a:pPr indent="457200">
              <a:lnSpc>
                <a:spcPct val="150000"/>
              </a:lnSpc>
            </a:pPr>
            <a:r>
              <a:rPr lang="zh-CN" altLang="zh-CN" sz="2000" dirty="0">
                <a:solidFill>
                  <a:srgbClr val="27A98C"/>
                </a:solidFill>
                <a:latin typeface="微软雅黑" panose="020B0503020204020204" pitchFamily="34" charset="-122"/>
                <a:ea typeface="微软雅黑" panose="020B0503020204020204" pitchFamily="34" charset="-122"/>
              </a:rPr>
              <a:t>【教程】</a:t>
            </a:r>
            <a:r>
              <a:rPr lang="zh-CN" altLang="zh-CN" sz="1600" dirty="0">
                <a:solidFill>
                  <a:srgbClr val="5A514A"/>
                </a:solidFill>
                <a:latin typeface="微软雅黑" panose="020B0503020204020204" pitchFamily="34" charset="-122"/>
                <a:ea typeface="微软雅黑" panose="020B0503020204020204" pitchFamily="34" charset="-122"/>
              </a:rPr>
              <a:t>下显示则为本课程的课程目录及对应的课程视频及每节视频的视频长度。</a:t>
            </a:r>
            <a:endParaRPr lang="en-US" altLang="zh-CN" sz="1600" dirty="0">
              <a:solidFill>
                <a:srgbClr val="5A514A"/>
              </a:solidFill>
              <a:latin typeface="微软雅黑" panose="020B0503020204020204" pitchFamily="34" charset="-122"/>
              <a:ea typeface="微软雅黑" panose="020B0503020204020204" pitchFamily="34" charset="-122"/>
            </a:endParaRPr>
          </a:p>
          <a:p>
            <a:pPr indent="457200">
              <a:lnSpc>
                <a:spcPct val="150000"/>
              </a:lnSpc>
            </a:pPr>
            <a:r>
              <a:rPr lang="zh-CN" altLang="zh-CN" sz="1600" dirty="0">
                <a:solidFill>
                  <a:srgbClr val="5A514A"/>
                </a:solidFill>
                <a:latin typeface="微软雅黑" panose="020B0503020204020204" pitchFamily="34" charset="-122"/>
                <a:ea typeface="微软雅黑" panose="020B0503020204020204" pitchFamily="34" charset="-122"/>
              </a:rPr>
              <a:t>智慧树视频学习进度是根据学生的累计观看时间来计算的，拖拽播放进度条是无法累计观看时间的，请认真观看视频。</a:t>
            </a:r>
            <a:endParaRPr lang="en-US" altLang="zh-CN" sz="1600" dirty="0">
              <a:solidFill>
                <a:srgbClr val="5A514A"/>
              </a:solidFill>
              <a:latin typeface="微软雅黑" panose="020B0503020204020204" pitchFamily="34" charset="-122"/>
              <a:ea typeface="微软雅黑" panose="020B0503020204020204" pitchFamily="34" charset="-122"/>
            </a:endParaRPr>
          </a:p>
          <a:p>
            <a:pPr indent="457200">
              <a:lnSpc>
                <a:spcPct val="150000"/>
              </a:lnSpc>
            </a:pPr>
            <a:r>
              <a:rPr lang="zh-CN" altLang="zh-CN" sz="1600" dirty="0">
                <a:solidFill>
                  <a:srgbClr val="5A514A"/>
                </a:solidFill>
                <a:latin typeface="微软雅黑" panose="020B0503020204020204" pitchFamily="34" charset="-122"/>
                <a:ea typeface="微软雅黑" panose="020B0503020204020204" pitchFamily="34" charset="-122"/>
              </a:rPr>
              <a:t>当前视频观看完毕后，请手动切换至下一个小节进行播放，已完成的小节前方会出现打勾的标志，此时您可以获得该节视频的学习进度。若未显示打勾的标志，则说明该节视频还未完整观看完毕，请继续观看。</a:t>
            </a:r>
            <a:endParaRPr lang="en-US" altLang="zh-CN" sz="1600" dirty="0">
              <a:solidFill>
                <a:srgbClr val="5A514A"/>
              </a:solidFill>
              <a:latin typeface="微软雅黑" panose="020B0503020204020204" pitchFamily="34" charset="-122"/>
              <a:ea typeface="微软雅黑" panose="020B0503020204020204" pitchFamily="34" charset="-122"/>
            </a:endParaRPr>
          </a:p>
          <a:p>
            <a:pPr indent="457200">
              <a:lnSpc>
                <a:spcPct val="150000"/>
              </a:lnSpc>
            </a:pPr>
            <a:r>
              <a:rPr lang="zh-CN" altLang="zh-CN" sz="1600" dirty="0">
                <a:solidFill>
                  <a:srgbClr val="5A514A"/>
                </a:solidFill>
                <a:latin typeface="微软雅黑" panose="020B0503020204020204" pitchFamily="34" charset="-122"/>
                <a:ea typeface="微软雅黑" panose="020B0503020204020204" pitchFamily="34" charset="-122"/>
              </a:rPr>
              <a:t>如果在观看视频时出现卡顿，可在全屏模式下播放器底部右下角切换来调整清晰度。也可以先下载教程视频，下载后可离线（非联网状态）观看视频，等到下次联网时会自动提交离线进度。已下载成功的视频会在【教程】列表中有标识。</a:t>
            </a:r>
          </a:p>
          <a:p>
            <a:pPr indent="457200">
              <a:lnSpc>
                <a:spcPct val="150000"/>
              </a:lnSpc>
            </a:pPr>
            <a:endParaRPr lang="en-US" altLang="zh-CN" sz="1600" dirty="0">
              <a:solidFill>
                <a:srgbClr val="5A514A"/>
              </a:solidFill>
              <a:latin typeface="微软雅黑" panose="020B0503020204020204" pitchFamily="34" charset="-122"/>
              <a:ea typeface="微软雅黑" panose="020B0503020204020204" pitchFamily="34" charset="-122"/>
            </a:endParaRPr>
          </a:p>
          <a:p>
            <a:endParaRPr lang="zh-CN" altLang="zh-CN" sz="1600" dirty="0">
              <a:solidFill>
                <a:srgbClr val="5A514A"/>
              </a:solidFill>
              <a:latin typeface="微软雅黑" panose="020B0503020204020204" pitchFamily="34" charset="-122"/>
              <a:ea typeface="微软雅黑" panose="020B0503020204020204" pitchFamily="34" charset="-122"/>
            </a:endParaRPr>
          </a:p>
          <a:p>
            <a:endParaRPr lang="zh-CN" altLang="zh-CN" sz="1600" dirty="0">
              <a:solidFill>
                <a:srgbClr val="5A514A"/>
              </a:solidFill>
              <a:latin typeface="微软雅黑" panose="020B0503020204020204" pitchFamily="34" charset="-122"/>
              <a:ea typeface="微软雅黑" panose="020B0503020204020204" pitchFamily="34" charset="-122"/>
            </a:endParaRPr>
          </a:p>
          <a:p>
            <a:endParaRPr lang="zh-CN" altLang="zh-CN" sz="1600" dirty="0">
              <a:solidFill>
                <a:srgbClr val="5A514A"/>
              </a:solidFill>
              <a:latin typeface="微软雅黑" panose="020B0503020204020204" pitchFamily="34" charset="-122"/>
              <a:ea typeface="微软雅黑" panose="020B0503020204020204" pitchFamily="34" charset="-122"/>
            </a:endParaRPr>
          </a:p>
          <a:p>
            <a:endParaRPr lang="zh-CN" altLang="zh-CN" sz="1600" dirty="0">
              <a:solidFill>
                <a:srgbClr val="5A514A"/>
              </a:solidFill>
              <a:latin typeface="微软雅黑" panose="020B0503020204020204" pitchFamily="34" charset="-122"/>
              <a:ea typeface="微软雅黑" panose="020B0503020204020204" pitchFamily="34" charset="-122"/>
            </a:endParaRPr>
          </a:p>
          <a:p>
            <a:endParaRPr lang="zh-CN" altLang="zh-CN" sz="1600" dirty="0">
              <a:solidFill>
                <a:srgbClr val="5A514A"/>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3426" y="1567148"/>
            <a:ext cx="2469152" cy="4429476"/>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6" name="矩形 5"/>
          <p:cNvSpPr/>
          <p:nvPr/>
        </p:nvSpPr>
        <p:spPr>
          <a:xfrm>
            <a:off x="5388888" y="1534079"/>
            <a:ext cx="6096000" cy="5402313"/>
          </a:xfrm>
          <a:prstGeom prst="rect">
            <a:avLst/>
          </a:prstGeom>
        </p:spPr>
        <p:txBody>
          <a:bodyPr>
            <a:spAutoFit/>
          </a:bodyPr>
          <a:lstStyle/>
          <a:p>
            <a:pPr marL="228600" indent="266700"/>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作业考试</a:t>
            </a:r>
            <a:r>
              <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模块</a:t>
            </a:r>
            <a:endParaRPr lang="en-US"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266700">
              <a:lnSpc>
                <a:spcPct val="130000"/>
              </a:lnSpc>
              <a:spcBef>
                <a:spcPts val="1000"/>
              </a:spcBef>
              <a:defRPr/>
            </a:pP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点击</a:t>
            </a:r>
            <a:r>
              <a:rPr lang="zh-CN"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【学习】</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模块下课程卡片的</a:t>
            </a:r>
            <a:r>
              <a:rPr lang="zh-CN"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【作业考试】</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入口，进入作业考试</a:t>
            </a:r>
            <a:r>
              <a:rPr lang="zh-CN"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【未上交】</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列表</a:t>
            </a:r>
            <a:endPar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en-US"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每个章节都有章测试，</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超过课程学习时间，章测试将无法提交，请注意章测试的截止时间。</a:t>
            </a:r>
            <a:endPar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en-US"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期末考试</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有相应的开放及截止时间，考试开放之时，也就是学习结束之时，即除了考试，其他任何学习相关的内容均不再计分。</a:t>
            </a:r>
            <a:endPar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考试都是有时间限制的，不要抱着“看一看”的心理去打开考试，试卷打开后，即使关闭</a:t>
            </a:r>
            <a:r>
              <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，时间仍会继续计时，一旦考试时限到了，试卷将会被系统自动提交。</a:t>
            </a:r>
            <a:endParaRPr lang="en-US"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注意;如果在12月28日23:30打开试卷，答题时间也不会超过考试的截止时间12月28日23:59。</a:t>
            </a:r>
          </a:p>
          <a:p>
            <a:pPr indent="266700">
              <a:lnSpc>
                <a:spcPct val="130000"/>
              </a:lnSpc>
              <a:spcBef>
                <a:spcPts val="1000"/>
              </a:spcBef>
              <a:defRPr/>
            </a:pPr>
            <a:endParaRPr lang="zh-CN" altLang="zh-CN" sz="16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endParaRPr lang="zh-CN" altLang="zh-CN" sz="16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p:nvPr/>
        </p:nvPicPr>
        <p:blipFill>
          <a:blip r:embed="rId3" cstate="screen">
            <a:extLst>
              <a:ext uri="{28A0092B-C50C-407E-A947-70E740481C1C}">
                <a14:useLocalDpi xmlns:a14="http://schemas.microsoft.com/office/drawing/2010/main"/>
              </a:ext>
            </a:extLst>
          </a:blip>
          <a:srcRect/>
          <a:stretch>
            <a:fillRect/>
          </a:stretch>
        </p:blipFill>
        <p:spPr>
          <a:xfrm>
            <a:off x="2072005" y="1624614"/>
            <a:ext cx="2398384" cy="4335496"/>
          </a:xfrm>
          <a:prstGeom prst="rect">
            <a:avLst/>
          </a:prstGeom>
          <a:noFill/>
          <a:ln w="12700" cmpd="sng">
            <a:solidFill>
              <a:schemeClr val="accent6">
                <a:lumMod val="20000"/>
                <a:lumOff val="80000"/>
              </a:schemeClr>
            </a:solidFill>
            <a:prstDash val="soli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6" name="矩形 5"/>
          <p:cNvSpPr/>
          <p:nvPr/>
        </p:nvSpPr>
        <p:spPr>
          <a:xfrm>
            <a:off x="5329562" y="1685194"/>
            <a:ext cx="6096000" cy="2159374"/>
          </a:xfrm>
          <a:prstGeom prst="rect">
            <a:avLst/>
          </a:prstGeom>
        </p:spPr>
        <p:txBody>
          <a:bodyPr>
            <a:spAutoFit/>
          </a:bodyPr>
          <a:lstStyle/>
          <a:p>
            <a:pPr marL="228600" indent="266700"/>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已上交</a:t>
            </a:r>
            <a:r>
              <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rPr>
              <a:t>部分</a:t>
            </a:r>
            <a:endParaRPr lang="en-US"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indent="266700">
              <a:lnSpc>
                <a:spcPct val="130000"/>
              </a:lnSpc>
              <a:spcBef>
                <a:spcPts val="1000"/>
              </a:spcBef>
              <a:defRPr/>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点击</a:t>
            </a:r>
            <a:r>
              <a:rPr lang="zh-CN" altLang="zh-CN"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【已上交】</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列表，即可查看到相应分数。</a:t>
            </a: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章测试在学生完成后立即显示分数；</a:t>
            </a:r>
            <a:endPar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indent="266700">
              <a:lnSpc>
                <a:spcPct val="130000"/>
              </a:lnSpc>
              <a:spcBef>
                <a:spcPts val="1000"/>
              </a:spcBef>
              <a:defRPr/>
            </a:pP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在学习周期内，若对章测试分数不满意，可申请重做。每章的重做机会各有</a:t>
            </a:r>
            <a:r>
              <a:rPr lang="en-US"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次，以最后一次做题的分数为准。</a:t>
            </a:r>
          </a:p>
        </p:txBody>
      </p:sp>
      <p:pic>
        <p:nvPicPr>
          <p:cNvPr id="8" name="图片 7"/>
          <p:cNvPicPr/>
          <p:nvPr/>
        </p:nvPicPr>
        <p:blipFill>
          <a:blip r:embed="rId3" cstate="screen">
            <a:extLst>
              <a:ext uri="{28A0092B-C50C-407E-A947-70E740481C1C}">
                <a14:useLocalDpi xmlns:a14="http://schemas.microsoft.com/office/drawing/2010/main"/>
              </a:ext>
            </a:extLst>
          </a:blip>
          <a:srcRect/>
          <a:stretch>
            <a:fillRect/>
          </a:stretch>
        </p:blipFill>
        <p:spPr>
          <a:xfrm>
            <a:off x="2072005" y="1685194"/>
            <a:ext cx="2364871" cy="4274916"/>
          </a:xfrm>
          <a:prstGeom prst="rect">
            <a:avLst/>
          </a:prstGeom>
          <a:noFill/>
          <a:ln w="12700" cmpd="sng">
            <a:solidFill>
              <a:schemeClr val="accent6">
                <a:lumMod val="20000"/>
                <a:lumOff val="80000"/>
              </a:schemeClr>
            </a:solidFill>
            <a:prstDash val="soli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p>
        </p:txBody>
      </p:sp>
      <p:sp>
        <p:nvSpPr>
          <p:cNvPr id="13" name="KSO_GN1"/>
          <p:cNvSpPr txBox="1">
            <a:spLocks noChangeArrowheads="1"/>
          </p:cNvSpPr>
          <p:nvPr/>
        </p:nvSpPr>
        <p:spPr bwMode="auto">
          <a:xfrm>
            <a:off x="6178196" y="2954323"/>
            <a:ext cx="3159634" cy="69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800" b="1" i="0" u="none" strike="noStrike" kern="1200" cap="none" spc="0" normalizeH="0" baseline="0" noProof="0" dirty="0">
                <a:ln>
                  <a:noFill/>
                </a:ln>
                <a:solidFill>
                  <a:srgbClr val="3C4856"/>
                </a:solidFill>
                <a:effectLst/>
                <a:uLnTx/>
                <a:uFillTx/>
                <a:latin typeface="印品黑体" panose="00000500000000000000" pitchFamily="2" charset="-122"/>
                <a:ea typeface="印品黑体" panose="00000500000000000000" pitchFamily="2" charset="-122"/>
                <a:cs typeface="Arial" panose="020B0604020202020204" pitchFamily="34" charset="0"/>
              </a:rPr>
              <a:t>知到 </a:t>
            </a:r>
            <a:r>
              <a:rPr kumimoji="0" lang="en-US" altLang="zh-CN" sz="4800" b="1" i="0" u="none" strike="noStrike" kern="1200" cap="none" spc="0" normalizeH="0" baseline="0" noProof="0" dirty="0">
                <a:ln>
                  <a:noFill/>
                </a:ln>
                <a:solidFill>
                  <a:srgbClr val="3C4856"/>
                </a:solidFill>
                <a:effectLst/>
                <a:uLnTx/>
                <a:uFillTx/>
                <a:latin typeface="印品黑体" panose="00000500000000000000" pitchFamily="2" charset="-122"/>
                <a:ea typeface="印品黑体" panose="00000500000000000000" pitchFamily="2" charset="-122"/>
                <a:cs typeface="Arial" panose="020B0604020202020204" pitchFamily="34" charset="0"/>
              </a:rPr>
              <a:t>APP</a:t>
            </a:r>
            <a:endParaRPr kumimoji="0" lang="zh-CN" altLang="en-US" sz="4800" b="1" i="0" u="none" strike="noStrike" kern="1200" cap="none" spc="0" normalizeH="0" baseline="0" noProof="0" dirty="0">
              <a:ln>
                <a:noFill/>
              </a:ln>
              <a:solidFill>
                <a:srgbClr val="3C4856"/>
              </a:solidFill>
              <a:effectLst/>
              <a:uLnTx/>
              <a:uFillTx/>
              <a:latin typeface="印品黑体" panose="00000500000000000000" pitchFamily="2" charset="-122"/>
              <a:ea typeface="印品黑体" panose="00000500000000000000" pitchFamily="2" charset="-122"/>
              <a:cs typeface="Arial" panose="020B0604020202020204" pitchFamily="34" charset="0"/>
            </a:endParaRPr>
          </a:p>
        </p:txBody>
      </p:sp>
      <p:sp>
        <p:nvSpPr>
          <p:cNvPr id="19" name="文本框 2"/>
          <p:cNvSpPr txBox="1">
            <a:spLocks noChangeArrowheads="1"/>
          </p:cNvSpPr>
          <p:nvPr/>
        </p:nvSpPr>
        <p:spPr bwMode="auto">
          <a:xfrm flipH="1">
            <a:off x="6342541" y="3687097"/>
            <a:ext cx="2774825" cy="52322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Tx/>
              <a:buNone/>
            </a:pPr>
            <a:r>
              <a:rPr lang="zh-CN" altLang="en-US" dirty="0">
                <a:solidFill>
                  <a:srgbClr val="3C4856"/>
                </a:solidFill>
                <a:latin typeface="+mj-ea"/>
                <a:ea typeface="+mj-ea"/>
              </a:rPr>
              <a:t>用手机随时学习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pic>
        <p:nvPicPr>
          <p:cNvPr id="24" name="图片 23"/>
          <p:cNvPicPr>
            <a:picLocks noChangeAspect="1"/>
          </p:cNvPicPr>
          <p:nvPr/>
        </p:nvPicPr>
        <p:blipFill>
          <a:blip r:embed="rId3"/>
          <a:stretch>
            <a:fillRect/>
          </a:stretch>
        </p:blipFill>
        <p:spPr>
          <a:xfrm>
            <a:off x="2249117" y="1889202"/>
            <a:ext cx="2924810" cy="3494405"/>
          </a:xfrm>
          <a:prstGeom prst="rect">
            <a:avLst/>
          </a:prstGeom>
          <a:ln>
            <a:noFill/>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92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by="(-#ppt_w*2)" calcmode="lin" valueType="num">
                                      <p:cBhvr rctx="PPT">
                                        <p:cTn id="11" dur="500" autoRev="1" fill="hold">
                                          <p:stCondLst>
                                            <p:cond delay="0"/>
                                          </p:stCondLst>
                                        </p:cTn>
                                        <p:tgtEl>
                                          <p:spTgt spid="13"/>
                                        </p:tgtEl>
                                        <p:attrNameLst>
                                          <p:attrName>ppt_w</p:attrName>
                                        </p:attrNameLst>
                                      </p:cBhvr>
                                    </p:anim>
                                    <p:anim by="(#ppt_w*0.50)" calcmode="lin" valueType="num">
                                      <p:cBhvr>
                                        <p:cTn id="12" dur="500" decel="50000" autoRev="1" fill="hold">
                                          <p:stCondLst>
                                            <p:cond delay="0"/>
                                          </p:stCondLst>
                                        </p:cTn>
                                        <p:tgtEl>
                                          <p:spTgt spid="13"/>
                                        </p:tgtEl>
                                        <p:attrNameLst>
                                          <p:attrName>ppt_x</p:attrName>
                                        </p:attrNameLst>
                                      </p:cBhvr>
                                    </p:anim>
                                    <p:anim from="(-#ppt_h/2)" to="(#ppt_y)" calcmode="lin" valueType="num">
                                      <p:cBhvr>
                                        <p:cTn id="13" dur="1000" fill="hold">
                                          <p:stCondLst>
                                            <p:cond delay="0"/>
                                          </p:stCondLst>
                                        </p:cTn>
                                        <p:tgtEl>
                                          <p:spTgt spid="13"/>
                                        </p:tgtEl>
                                        <p:attrNameLst>
                                          <p:attrName>ppt_y</p:attrName>
                                        </p:attrNameLst>
                                      </p:cBhvr>
                                    </p:anim>
                                    <p:animRot by="21600000">
                                      <p:cBhvr>
                                        <p:cTn id="14" dur="1000" fill="hold">
                                          <p:stCondLst>
                                            <p:cond delay="0"/>
                                          </p:stCondLst>
                                        </p:cTn>
                                        <p:tgtEl>
                                          <p:spTgt spid="13"/>
                                        </p:tgtEl>
                                        <p:attrNameLst>
                                          <p:attrName>r</p:attrName>
                                        </p:attrNameLst>
                                      </p:cBhvr>
                                    </p:animRot>
                                  </p:childTnLst>
                                </p:cTn>
                              </p:par>
                            </p:childTnLst>
                          </p:cTn>
                        </p:par>
                        <p:par>
                          <p:cTn id="15" fill="hold">
                            <p:stCondLst>
                              <p:cond delay="2420"/>
                            </p:stCondLst>
                            <p:childTnLst>
                              <p:par>
                                <p:cTn id="16" presetID="47"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WEB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7031" y="1880347"/>
            <a:ext cx="3005871" cy="3814679"/>
          </a:xfrm>
          <a:prstGeom prst="rect">
            <a:avLst/>
          </a:prstGeom>
        </p:spPr>
      </p:pic>
      <p:sp>
        <p:nvSpPr>
          <p:cNvPr id="8" name="矩形 7"/>
          <p:cNvSpPr/>
          <p:nvPr/>
        </p:nvSpPr>
        <p:spPr>
          <a:xfrm>
            <a:off x="1235426" y="1621028"/>
            <a:ext cx="5493848" cy="961289"/>
          </a:xfrm>
          <a:prstGeom prst="rect">
            <a:avLst/>
          </a:prstGeom>
        </p:spPr>
        <p:txBody>
          <a:bodyPr wrap="square">
            <a:spAutoFit/>
          </a:bodyPr>
          <a:lstStyle/>
          <a:p>
            <a:pPr>
              <a:lnSpc>
                <a:spcPct val="150000"/>
              </a:lnSpc>
              <a:spcAft>
                <a:spcPts val="0"/>
              </a:spcAft>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登录网址</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www.zhihuishu.com</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，按照</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方法注册</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登录即可</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建议使用谷歌</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火狐浏览器</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p>
        </p:txBody>
      </p:sp>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4239" y="2926656"/>
            <a:ext cx="6152335" cy="2698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WEB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8" name="矩形 7"/>
          <p:cNvSpPr/>
          <p:nvPr/>
        </p:nvSpPr>
        <p:spPr>
          <a:xfrm>
            <a:off x="1340657" y="1295252"/>
            <a:ext cx="8653140" cy="499624"/>
          </a:xfrm>
          <a:prstGeom prst="rect">
            <a:avLst/>
          </a:prstGeom>
        </p:spPr>
        <p:txBody>
          <a:bodyPr wrap="square">
            <a:spAutoFit/>
          </a:bodyPr>
          <a:lstStyle/>
          <a:p>
            <a:pPr>
              <a:lnSpc>
                <a:spcPct val="150000"/>
              </a:lnSpc>
            </a:pPr>
            <a:r>
              <a:rPr lang="zh-CN" altLang="zh-CN" sz="2000" dirty="0">
                <a:solidFill>
                  <a:srgbClr val="5A514A"/>
                </a:solidFill>
                <a:latin typeface="微软雅黑" panose="020B0503020204020204" pitchFamily="34" charset="-122"/>
                <a:ea typeface="微软雅黑" panose="020B0503020204020204" pitchFamily="34" charset="-122"/>
              </a:rPr>
              <a:t>显示所导入课程的选课列表，学生点击【确认课程】即完成了登录流程</a:t>
            </a:r>
            <a:r>
              <a:rPr lang="en-US" altLang="zh-CN" sz="2000" dirty="0">
                <a:solidFill>
                  <a:srgbClr val="5A514A"/>
                </a:solidFill>
                <a:latin typeface="微软雅黑" panose="020B0503020204020204" pitchFamily="34" charset="-122"/>
                <a:ea typeface="微软雅黑" panose="020B0503020204020204" pitchFamily="34" charset="-122"/>
              </a:rPr>
              <a:t>;</a:t>
            </a:r>
          </a:p>
        </p:txBody>
      </p:sp>
      <p:pic>
        <p:nvPicPr>
          <p:cNvPr id="10" name="图片 9"/>
          <p:cNvPicPr/>
          <p:nvPr/>
        </p:nvPicPr>
        <p:blipFill>
          <a:blip r:embed="rId3" cstate="screen">
            <a:extLst>
              <a:ext uri="{28A0092B-C50C-407E-A947-70E740481C1C}">
                <a14:useLocalDpi xmlns:a14="http://schemas.microsoft.com/office/drawing/2010/main"/>
              </a:ext>
            </a:extLst>
          </a:blip>
          <a:stretch>
            <a:fillRect/>
          </a:stretch>
        </p:blipFill>
        <p:spPr>
          <a:xfrm>
            <a:off x="1426844" y="1882453"/>
            <a:ext cx="8220723" cy="4110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WEB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学习</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8" name="矩形 7"/>
          <p:cNvSpPr/>
          <p:nvPr/>
        </p:nvSpPr>
        <p:spPr>
          <a:xfrm>
            <a:off x="8619583" y="1827328"/>
            <a:ext cx="2826693" cy="1884618"/>
          </a:xfrm>
          <a:prstGeom prst="rect">
            <a:avLst/>
          </a:prstGeom>
        </p:spPr>
        <p:txBody>
          <a:bodyPr wrap="square">
            <a:spAutoFit/>
          </a:bodyPr>
          <a:lstStyle/>
          <a:p>
            <a:pPr>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课程卡片中的见面课、作业考试、成绩分析等功能，操作与</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端类似，在此不再赘述。</a:t>
            </a:r>
            <a:endPar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011" y="1827328"/>
            <a:ext cx="7056478" cy="3909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1076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文本框 4"/>
          <p:cNvSpPr txBox="1"/>
          <p:nvPr/>
        </p:nvSpPr>
        <p:spPr>
          <a:xfrm>
            <a:off x="3053260" y="153431"/>
            <a:ext cx="6215309" cy="7694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最后总结</a:t>
            </a:r>
          </a:p>
        </p:txBody>
      </p:sp>
      <p:sp>
        <p:nvSpPr>
          <p:cNvPr id="20" name="文本框 19"/>
          <p:cNvSpPr txBox="1"/>
          <p:nvPr/>
        </p:nvSpPr>
        <p:spPr>
          <a:xfrm>
            <a:off x="1235128" y="1325553"/>
            <a:ext cx="9851370" cy="5067300"/>
          </a:xfrm>
          <a:prstGeom prst="rect">
            <a:avLst/>
          </a:prstGeom>
          <a:noFill/>
        </p:spPr>
        <p:txBody>
          <a:bodyPr wrap="square" rtlCol="0">
            <a:spAutoFit/>
          </a:bodyPr>
          <a:lstStyle/>
          <a:p>
            <a:pPr>
              <a:lnSpc>
                <a:spcPct val="150000"/>
              </a:lnSpc>
              <a:spcAft>
                <a:spcPts val="2000"/>
              </a:spcAft>
            </a:pP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学习前的第一件事，请查看</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成绩分析</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模块中的内容及规则，电脑端和</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都有。</a:t>
            </a:r>
            <a:endPar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Aft>
                <a:spcPts val="2000"/>
              </a:spcAft>
            </a:pP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切勿一口气看完教程视频</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成绩分析</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模块中有相应需规律学习的天数，一口气看完教程视频，习惯分不够的</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无法后期弥补</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p>
          <a:p>
            <a:pPr>
              <a:lnSpc>
                <a:spcPct val="150000"/>
              </a:lnSpc>
              <a:spcAft>
                <a:spcPts val="2000"/>
              </a:spcAft>
            </a:pP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规律学习指（单门课程）每天观看教程视频</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分钟</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即可，</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少于</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分钟的不记规律学习天数。</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建议每天学习</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25-30</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分钟左右。</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重复观看已学视频的时长不记有效学习时长；</a:t>
            </a: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Aft>
                <a:spcPts val="2000"/>
              </a:spcAft>
            </a:pP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sym typeface="+mn-ea"/>
              </a:rPr>
              <a:t>学习时长及规律天数次日上午更新，不要凌晨就去看。</a:t>
            </a:r>
            <a:endPar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Aft>
                <a:spcPts val="2000"/>
              </a:spcAft>
            </a:pPr>
            <a:endPar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Aft>
                <a:spcPts val="2000"/>
              </a:spcAft>
            </a:pP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13849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文本框 4"/>
          <p:cNvSpPr txBox="1"/>
          <p:nvPr/>
        </p:nvSpPr>
        <p:spPr>
          <a:xfrm>
            <a:off x="3053260" y="307736"/>
            <a:ext cx="6215309" cy="7694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最后总结</a:t>
            </a:r>
          </a:p>
        </p:txBody>
      </p:sp>
      <p:sp>
        <p:nvSpPr>
          <p:cNvPr id="7" name="文本框 6"/>
          <p:cNvSpPr txBox="1"/>
          <p:nvPr/>
        </p:nvSpPr>
        <p:spPr>
          <a:xfrm>
            <a:off x="1596443" y="1623368"/>
            <a:ext cx="9851370" cy="2194560"/>
          </a:xfrm>
          <a:prstGeom prst="rect">
            <a:avLst/>
          </a:prstGeom>
          <a:noFill/>
        </p:spPr>
        <p:txBody>
          <a:bodyPr wrap="square" rtlCol="0">
            <a:spAutoFit/>
          </a:bodyPr>
          <a:lstStyle/>
          <a:p>
            <a:pPr>
              <a:lnSpc>
                <a:spcPct val="150000"/>
              </a:lnSpc>
              <a:spcAft>
                <a:spcPts val="2000"/>
              </a:spcAft>
            </a:pP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sym typeface="+mn-ea"/>
              </a:rPr>
              <a:t>学习时长仅为观看教程视频产生的时长，不包括观看见面课及完成章测试的时长。</a:t>
            </a:r>
          </a:p>
          <a:p>
            <a:pPr>
              <a:lnSpc>
                <a:spcPct val="150000"/>
              </a:lnSpc>
              <a:spcAft>
                <a:spcPts val="2000"/>
              </a:spcAft>
            </a:pP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sym typeface="+mn-ea"/>
              </a:rPr>
              <a:t>学习时间”结束以后可以观看视频，但是不计“进度”和“分数”；打开考试时请注意看</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“考试注意事项”</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sym typeface="+mn-ea"/>
              </a:rPr>
              <a:t>；点开试卷不作答，再关闭试卷，系统仍然计算时间，直至“考试答题时间”结束，自动交卷。</a:t>
            </a: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891628478053_.pic_h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30920" y="1428750"/>
            <a:ext cx="2781300" cy="5158740"/>
          </a:xfrm>
          <a:prstGeom prst="rect">
            <a:avLst/>
          </a:prstGeom>
        </p:spPr>
      </p:pic>
      <p:sp>
        <p:nvSpPr>
          <p:cNvPr id="4" name="矩形 3"/>
          <p:cNvSpPr/>
          <p:nvPr/>
        </p:nvSpPr>
        <p:spPr>
          <a:xfrm>
            <a:off x="0" y="0"/>
            <a:ext cx="12192000" cy="14284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文本框 4"/>
          <p:cNvSpPr txBox="1"/>
          <p:nvPr/>
        </p:nvSpPr>
        <p:spPr>
          <a:xfrm>
            <a:off x="3053260" y="352549"/>
            <a:ext cx="6215309" cy="7694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问题解决 方便快捷</a:t>
            </a:r>
          </a:p>
        </p:txBody>
      </p:sp>
      <p:sp>
        <p:nvSpPr>
          <p:cNvPr id="7" name="文本框 11"/>
          <p:cNvSpPr txBox="1"/>
          <p:nvPr/>
        </p:nvSpPr>
        <p:spPr>
          <a:xfrm>
            <a:off x="580212" y="1671753"/>
            <a:ext cx="4089442" cy="2217851"/>
          </a:xfrm>
          <a:prstGeom prst="rect">
            <a:avLst/>
          </a:prstGeom>
          <a:noFill/>
        </p:spPr>
        <p:txBody>
          <a:bodyPr wrap="square" rtlCol="0" anchor="t">
            <a:spAutoFit/>
          </a:bodyPr>
          <a:lstStyle/>
          <a:p>
            <a:pPr marL="285750" indent="-285750">
              <a:lnSpc>
                <a:spcPct val="130000"/>
              </a:lnSpc>
              <a:buFont typeface="Wingdings" panose="05000000000000000000" charset="0"/>
              <a:buChar char=""/>
            </a:pPr>
            <a:r>
              <a:rPr lang="zh-CN" altLang="en-US" dirty="0">
                <a:latin typeface="微软雅黑" panose="020B0503020204020204" pitchFamily="34" charset="-122"/>
                <a:ea typeface="微软雅黑" panose="020B0503020204020204" pitchFamily="34" charset="-122"/>
              </a:rPr>
              <a:t>有任何疑问可咨询智慧树平台首页在线客服。平台使用操作说明请点击图中红色框所示</a:t>
            </a:r>
            <a:r>
              <a:rPr lang="zh-CN" altLang="en-US" b="1" dirty="0">
                <a:solidFill>
                  <a:srgbClr val="FF0000"/>
                </a:solidFill>
                <a:latin typeface="微软雅黑" panose="020B0503020204020204" pitchFamily="34" charset="-122"/>
                <a:ea typeface="微软雅黑" panose="020B0503020204020204" pitchFamily="34" charset="-122"/>
              </a:rPr>
              <a:t>客户服务中心</a:t>
            </a:r>
            <a:r>
              <a:rPr lang="zh-CN" altLang="en-US" dirty="0">
                <a:latin typeface="微软雅黑" panose="020B0503020204020204" pitchFamily="34" charset="-122"/>
                <a:ea typeface="微软雅黑" panose="020B0503020204020204" pitchFamily="34" charset="-122"/>
              </a:rPr>
              <a:t>。观看学生/教师操作说明。</a:t>
            </a:r>
            <a:r>
              <a:rPr lang="en-US" altLang="zh-CN" dirty="0">
                <a:latin typeface="微软雅黑" panose="020B0503020204020204" pitchFamily="34" charset="-122"/>
                <a:ea typeface="微软雅黑" panose="020B0503020204020204" pitchFamily="34" charset="-122"/>
              </a:rPr>
              <a:t/>
            </a:r>
            <a:br>
              <a:rPr lang="en-US" altLang="zh-CN" dirty="0">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
            </a:r>
            <a:br>
              <a:rPr lang="en-US" altLang="zh-CN" dirty="0">
                <a:latin typeface="微软雅黑" panose="020B0503020204020204" pitchFamily="34" charset="-122"/>
                <a:ea typeface="微软雅黑" panose="020B0503020204020204" pitchFamily="34" charset="-122"/>
              </a:rPr>
            </a:br>
            <a:endParaRPr lang="zh-CN" altLang="en-US" dirty="0">
              <a:latin typeface="微软雅黑" panose="020B0503020204020204" pitchFamily="34" charset="-122"/>
              <a:ea typeface="微软雅黑" panose="020B0503020204020204" pitchFamily="34" charset="-122"/>
            </a:endParaRPr>
          </a:p>
        </p:txBody>
      </p:sp>
      <p:pic>
        <p:nvPicPr>
          <p:cNvPr id="8" name="图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840" y="3889604"/>
            <a:ext cx="5156591" cy="1802177"/>
          </a:xfrm>
          <a:prstGeom prst="rect">
            <a:avLst/>
          </a:prstGeom>
          <a:effectLst/>
        </p:spPr>
      </p:pic>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12508" y="4002428"/>
            <a:ext cx="2338274" cy="2338274"/>
          </a:xfrm>
          <a:prstGeom prst="rect">
            <a:avLst/>
          </a:prstGeom>
        </p:spPr>
      </p:pic>
      <p:sp>
        <p:nvSpPr>
          <p:cNvPr id="10" name="文本框 9"/>
          <p:cNvSpPr txBox="1"/>
          <p:nvPr/>
        </p:nvSpPr>
        <p:spPr>
          <a:xfrm>
            <a:off x="5990951" y="1603892"/>
            <a:ext cx="2629265" cy="2223109"/>
          </a:xfrm>
          <a:prstGeom prst="rect">
            <a:avLst/>
          </a:prstGeom>
          <a:noFill/>
        </p:spPr>
        <p:txBody>
          <a:bodyPr wrap="square">
            <a:spAutoFit/>
          </a:bodyPr>
          <a:lstStyle/>
          <a:p>
            <a:pPr marL="285750" indent="-285750">
              <a:lnSpc>
                <a:spcPct val="130000"/>
              </a:lnSpc>
              <a:buFont typeface="Wingdings" panose="05000000000000000000" charset="0"/>
              <a:buChar char=""/>
            </a:pPr>
            <a:r>
              <a:rPr lang="zh-CN" altLang="en-US" dirty="0">
                <a:latin typeface="微软雅黑" panose="020B0503020204020204" pitchFamily="34" charset="-122"/>
                <a:ea typeface="微软雅黑" panose="020B0503020204020204" pitchFamily="34" charset="-122"/>
              </a:rPr>
              <a:t>更可打开微信小程序</a:t>
            </a:r>
            <a:r>
              <a:rPr lang="zh-CN" altLang="en-US" b="1" dirty="0">
                <a:solidFill>
                  <a:srgbClr val="FF0000"/>
                </a:solidFill>
                <a:latin typeface="微软雅黑" panose="020B0503020204020204" pitchFamily="34" charset="-122"/>
                <a:ea typeface="微软雅黑" panose="020B0503020204020204" pitchFamily="34" charset="-122"/>
              </a:rPr>
              <a:t>“智慧树</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教学帮”</a:t>
            </a:r>
            <a:r>
              <a:rPr lang="zh-CN" altLang="en-US" dirty="0">
                <a:latin typeface="微软雅黑" panose="020B0503020204020204" pitchFamily="34" charset="-122"/>
                <a:ea typeface="微软雅黑" panose="020B0503020204020204" pitchFamily="34" charset="-122"/>
              </a:rPr>
              <a:t>，使用自助查询，常见问题自己即可快速解决；也可通过微信客服咨询。</a:t>
            </a:r>
            <a:endParaRPr lang="zh-CN" altLang="en-US" dirty="0"/>
          </a:p>
        </p:txBody>
      </p:sp>
      <p:cxnSp>
        <p:nvCxnSpPr>
          <p:cNvPr id="11" name="Straight Connector 54"/>
          <p:cNvCxnSpPr/>
          <p:nvPr/>
        </p:nvCxnSpPr>
        <p:spPr>
          <a:xfrm flipV="1">
            <a:off x="5688639" y="1874368"/>
            <a:ext cx="0" cy="4331123"/>
          </a:xfrm>
          <a:prstGeom prst="line">
            <a:avLst/>
          </a:prstGeom>
          <a:ln w="27622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805453" y="5116544"/>
            <a:ext cx="606460" cy="5202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908079" y="5267551"/>
            <a:ext cx="1773313" cy="369332"/>
          </a:xfrm>
          <a:prstGeom prst="rect">
            <a:avLst/>
          </a:prstGeom>
          <a:solidFill>
            <a:schemeClr val="bg1"/>
          </a:solidFill>
        </p:spPr>
        <p:txBody>
          <a:bodyPr wrap="square">
            <a:spAutoFit/>
          </a:bodyPr>
          <a:lstStyle/>
          <a:p>
            <a:pPr algn="r"/>
            <a:r>
              <a:rPr lang="zh-CN" altLang="en-US" b="1" dirty="0">
                <a:solidFill>
                  <a:srgbClr val="FF0000"/>
                </a:solidFill>
                <a:latin typeface="微软雅黑" panose="020B0503020204020204" pitchFamily="34" charset="-122"/>
                <a:ea typeface="微软雅黑" panose="020B0503020204020204" pitchFamily="34" charset="-122"/>
              </a:rPr>
              <a:t>微信客服入口</a:t>
            </a:r>
            <a:endParaRPr lang="zh-CN" altLang="en-US" b="1" dirty="0">
              <a:solidFill>
                <a:srgbClr val="FF0000"/>
              </a:solidFill>
            </a:endParaRPr>
          </a:p>
        </p:txBody>
      </p:sp>
      <p:sp>
        <p:nvSpPr>
          <p:cNvPr id="12" name="矩形 11"/>
          <p:cNvSpPr/>
          <p:nvPr/>
        </p:nvSpPr>
        <p:spPr>
          <a:xfrm>
            <a:off x="10075094" y="3457438"/>
            <a:ext cx="606460" cy="5202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268147" y="3088187"/>
            <a:ext cx="1773313" cy="369332"/>
          </a:xfrm>
          <a:prstGeom prst="rect">
            <a:avLst/>
          </a:prstGeom>
          <a:solidFill>
            <a:schemeClr val="bg1"/>
          </a:solidFill>
        </p:spPr>
        <p:txBody>
          <a:bodyPr wrap="square">
            <a:spAutoFit/>
          </a:bodyPr>
          <a:lstStyle/>
          <a:p>
            <a:pPr algn="ctr"/>
            <a:r>
              <a:rPr lang="zh-CN" altLang="en-US" b="1" dirty="0">
                <a:solidFill>
                  <a:srgbClr val="FF0000"/>
                </a:solidFill>
                <a:latin typeface="微软雅黑" panose="020B0503020204020204" pitchFamily="34" charset="-122"/>
                <a:ea typeface="微软雅黑" panose="020B0503020204020204" pitchFamily="34" charset="-122"/>
              </a:rPr>
              <a:t>自助查询入口</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登录</a:t>
            </a:r>
          </a:p>
        </p:txBody>
      </p:sp>
      <p:pic>
        <p:nvPicPr>
          <p:cNvPr id="22" name="图片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9" name="矩形 8"/>
          <p:cNvSpPr/>
          <p:nvPr/>
        </p:nvSpPr>
        <p:spPr>
          <a:xfrm>
            <a:off x="1396486" y="1378611"/>
            <a:ext cx="9050517" cy="1076325"/>
          </a:xfrm>
          <a:prstGeom prst="rect">
            <a:avLst/>
          </a:prstGeom>
        </p:spPr>
        <p:txBody>
          <a:bodyPr wrap="square">
            <a:spAutoFit/>
          </a:bodyPr>
          <a:lstStyle/>
          <a:p>
            <a:pPr>
              <a:spcAft>
                <a:spcPts val="0"/>
              </a:spcAft>
            </a:pPr>
            <a:r>
              <a:rPr lang="zh-CN" altLang="en-US"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新生</a:t>
            </a:r>
            <a:r>
              <a:rPr lang="en-US" altLang="zh-CN"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之前未登陆过的同学</a:t>
            </a:r>
            <a:endParaRPr lang="en-US" altLang="zh-CN"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打开知到</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，在【我的】模块点击【未登录】，选择</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学号</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登录，输入自己的学校、大学学号及初始密码</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123456</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，按提示操作即可。</a:t>
            </a:r>
            <a:endParaRPr lang="zh-CN" altLang="zh-CN" sz="24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1471659" y="2627087"/>
            <a:ext cx="1979930" cy="3521710"/>
            <a:chOff x="2010" y="3202"/>
            <a:chExt cx="3118" cy="5546"/>
          </a:xfrm>
          <a:effectLst>
            <a:outerShdw blurRad="50800" dist="38100" dir="2700000" algn="tl" rotWithShape="0">
              <a:prstClr val="black">
                <a:alpha val="40000"/>
              </a:prstClr>
            </a:outerShdw>
          </a:effectLst>
        </p:grpSpPr>
        <p:pic>
          <p:nvPicPr>
            <p:cNvPr id="11" name="图片 10"/>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2010" y="3202"/>
              <a:ext cx="3118" cy="5546"/>
            </a:xfrm>
            <a:prstGeom prst="rect">
              <a:avLst/>
            </a:prstGeom>
          </p:spPr>
        </p:pic>
        <p:sp>
          <p:nvSpPr>
            <p:cNvPr id="12" name="矩形 11"/>
            <p:cNvSpPr/>
            <p:nvPr/>
          </p:nvSpPr>
          <p:spPr>
            <a:xfrm>
              <a:off x="3631" y="3802"/>
              <a:ext cx="756" cy="386"/>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14" name="组合 13"/>
          <p:cNvGrpSpPr/>
          <p:nvPr/>
        </p:nvGrpSpPr>
        <p:grpSpPr>
          <a:xfrm>
            <a:off x="3867514" y="2627087"/>
            <a:ext cx="1981200" cy="3522980"/>
            <a:chOff x="5783" y="3202"/>
            <a:chExt cx="3120" cy="5548"/>
          </a:xfrm>
          <a:effectLst>
            <a:outerShdw blurRad="50800" dist="38100" dir="2700000" algn="tl" rotWithShape="0">
              <a:prstClr val="black">
                <a:alpha val="40000"/>
              </a:prstClr>
            </a:outerShdw>
          </a:effectLst>
        </p:grpSpPr>
        <p:pic>
          <p:nvPicPr>
            <p:cNvPr id="15" name="图片 14"/>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783" y="3202"/>
              <a:ext cx="3120" cy="5548"/>
            </a:xfrm>
            <a:prstGeom prst="rect">
              <a:avLst/>
            </a:prstGeom>
          </p:spPr>
        </p:pic>
        <p:sp>
          <p:nvSpPr>
            <p:cNvPr id="16" name="矩形 15"/>
            <p:cNvSpPr/>
            <p:nvPr/>
          </p:nvSpPr>
          <p:spPr>
            <a:xfrm>
              <a:off x="5964" y="3687"/>
              <a:ext cx="2304" cy="30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300199" y="2627087"/>
            <a:ext cx="1979930" cy="3521710"/>
            <a:chOff x="9614" y="3202"/>
            <a:chExt cx="3118" cy="5546"/>
          </a:xfrm>
          <a:effectLst>
            <a:outerShdw blurRad="50800" dist="38100" dir="2700000" algn="tl" rotWithShape="0">
              <a:prstClr val="black">
                <a:alpha val="40000"/>
              </a:prstClr>
            </a:outerShdw>
          </a:effectLst>
        </p:grpSpPr>
        <p:pic>
          <p:nvPicPr>
            <p:cNvPr id="18" name="图片 17"/>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9614" y="3202"/>
              <a:ext cx="3118" cy="5547"/>
            </a:xfrm>
            <a:prstGeom prst="rect">
              <a:avLst/>
            </a:prstGeom>
          </p:spPr>
        </p:pic>
        <p:sp>
          <p:nvSpPr>
            <p:cNvPr id="20" name="矩形 19"/>
            <p:cNvSpPr/>
            <p:nvPr/>
          </p:nvSpPr>
          <p:spPr>
            <a:xfrm>
              <a:off x="10481" y="5500"/>
              <a:ext cx="634" cy="402"/>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21" name="组合 20"/>
          <p:cNvGrpSpPr/>
          <p:nvPr/>
        </p:nvGrpSpPr>
        <p:grpSpPr>
          <a:xfrm>
            <a:off x="8723359" y="2627087"/>
            <a:ext cx="1981200" cy="3521710"/>
            <a:chOff x="13430" y="3202"/>
            <a:chExt cx="3120" cy="5546"/>
          </a:xfrm>
          <a:effectLst>
            <a:outerShdw blurRad="50800" dist="38100" dir="2700000" algn="tl" rotWithShape="0">
              <a:prstClr val="black">
                <a:alpha val="40000"/>
              </a:prstClr>
            </a:outerShdw>
          </a:effectLst>
        </p:grpSpPr>
        <p:pic>
          <p:nvPicPr>
            <p:cNvPr id="23" name="图片 22"/>
            <p:cNvPicPr>
              <a:picLocks noChangeAspect="1"/>
            </p:cNvPicPr>
            <p:nvPr>
              <p:custDataLst>
                <p:tags r:id="rId1"/>
              </p:custDataLst>
            </p:nvPr>
          </p:nvPicPr>
          <p:blipFill>
            <a:blip r:embed="rId10" cstate="screen">
              <a:extLst>
                <a:ext uri="{28A0092B-C50C-407E-A947-70E740481C1C}">
                  <a14:useLocalDpi xmlns:a14="http://schemas.microsoft.com/office/drawing/2010/main"/>
                </a:ext>
              </a:extLst>
            </a:blip>
            <a:stretch>
              <a:fillRect/>
            </a:stretch>
          </p:blipFill>
          <p:spPr>
            <a:xfrm>
              <a:off x="13430" y="3202"/>
              <a:ext cx="3120" cy="5547"/>
            </a:xfrm>
            <a:prstGeom prst="rect">
              <a:avLst/>
            </a:prstGeom>
          </p:spPr>
        </p:pic>
        <p:sp>
          <p:nvSpPr>
            <p:cNvPr id="25" name="矩形 24"/>
            <p:cNvSpPr/>
            <p:nvPr/>
          </p:nvSpPr>
          <p:spPr>
            <a:xfrm>
              <a:off x="14298" y="5500"/>
              <a:ext cx="634" cy="402"/>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登录</a:t>
            </a:r>
          </a:p>
        </p:txBody>
      </p:sp>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1076325"/>
          </a:xfrm>
          <a:prstGeom prst="rect">
            <a:avLst/>
          </a:prstGeom>
        </p:spPr>
        <p:txBody>
          <a:bodyPr wrap="square">
            <a:spAutoFit/>
          </a:bodyPr>
          <a:lstStyle/>
          <a:p>
            <a:pPr>
              <a:spcAft>
                <a:spcPts val="0"/>
              </a:spcAft>
            </a:pPr>
            <a:r>
              <a:rPr lang="zh-CN" altLang="en-US" sz="2400" dirty="0">
                <a:solidFill>
                  <a:srgbClr val="27A98C"/>
                </a:solidFill>
                <a:latin typeface="微软雅黑" panose="020B0503020204020204" pitchFamily="34" charset="-122"/>
                <a:ea typeface="微软雅黑" panose="020B0503020204020204" pitchFamily="34" charset="-122"/>
              </a:rPr>
              <a:t>新生</a:t>
            </a:r>
            <a:r>
              <a:rPr lang="en-US" altLang="zh-CN" sz="2400" dirty="0">
                <a:solidFill>
                  <a:srgbClr val="27A98C"/>
                </a:solidFill>
                <a:latin typeface="微软雅黑" panose="020B0503020204020204" pitchFamily="34" charset="-122"/>
                <a:ea typeface="微软雅黑" panose="020B0503020204020204" pitchFamily="34" charset="-122"/>
              </a:rPr>
              <a:t>—</a:t>
            </a:r>
            <a:r>
              <a:rPr lang="zh-CN" altLang="en-US" sz="2400" dirty="0">
                <a:solidFill>
                  <a:srgbClr val="27A98C"/>
                </a:solidFill>
                <a:latin typeface="微软雅黑" panose="020B0503020204020204" pitchFamily="34" charset="-122"/>
                <a:ea typeface="微软雅黑" panose="020B0503020204020204" pitchFamily="34" charset="-122"/>
              </a:rPr>
              <a:t>之前未登录过的同学</a:t>
            </a:r>
            <a:endParaRPr lang="en-US" altLang="zh-CN" sz="2400" dirty="0">
              <a:solidFill>
                <a:srgbClr val="27A98C"/>
              </a:solidFill>
              <a:latin typeface="微软雅黑" panose="020B0503020204020204" pitchFamily="34" charset="-122"/>
              <a:ea typeface="微软雅黑" panose="020B0503020204020204" pitchFamily="34" charset="-122"/>
            </a:endParaRPr>
          </a:p>
          <a:p>
            <a:r>
              <a:rPr lang="zh-CN" altLang="en-US" sz="2000" dirty="0">
                <a:solidFill>
                  <a:srgbClr val="5A514A"/>
                </a:solidFill>
                <a:latin typeface="微软雅黑" panose="020B0503020204020204" pitchFamily="34" charset="-122"/>
                <a:ea typeface="微软雅黑" panose="020B0503020204020204" pitchFamily="34" charset="-122"/>
              </a:rPr>
              <a:t>在学号登录、验证姓氏、绑定手机号、修改初始密码后，会弹出课程确认的界面，点击确认即可。</a:t>
            </a:r>
          </a:p>
        </p:txBody>
      </p:sp>
      <p:grpSp>
        <p:nvGrpSpPr>
          <p:cNvPr id="24" name="组合 23"/>
          <p:cNvGrpSpPr/>
          <p:nvPr/>
        </p:nvGrpSpPr>
        <p:grpSpPr>
          <a:xfrm>
            <a:off x="2614147" y="2565771"/>
            <a:ext cx="1979930" cy="3521710"/>
            <a:chOff x="3949" y="2770"/>
            <a:chExt cx="3118" cy="5546"/>
          </a:xfrm>
          <a:effectLst>
            <a:outerShdw blurRad="50800" dist="38100" dir="2700000" algn="tl" rotWithShape="0">
              <a:prstClr val="black">
                <a:alpha val="40000"/>
              </a:prstClr>
            </a:outerShdw>
          </a:effectLst>
        </p:grpSpPr>
        <p:pic>
          <p:nvPicPr>
            <p:cNvPr id="26" name="图片 25"/>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3949" y="2770"/>
              <a:ext cx="3119" cy="5546"/>
            </a:xfrm>
            <a:prstGeom prst="rect">
              <a:avLst/>
            </a:prstGeom>
          </p:spPr>
        </p:pic>
        <p:sp>
          <p:nvSpPr>
            <p:cNvPr id="27" name="矩形 26"/>
            <p:cNvSpPr/>
            <p:nvPr/>
          </p:nvSpPr>
          <p:spPr>
            <a:xfrm>
              <a:off x="4106" y="3361"/>
              <a:ext cx="2755" cy="5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7229962" y="2565771"/>
            <a:ext cx="1979930" cy="3521710"/>
            <a:chOff x="11218" y="2770"/>
            <a:chExt cx="3118" cy="5546"/>
          </a:xfrm>
          <a:effectLst>
            <a:outerShdw blurRad="50800" dist="38100" dir="2700000" algn="tl" rotWithShape="0">
              <a:prstClr val="black">
                <a:alpha val="40000"/>
              </a:prstClr>
            </a:outerShdw>
          </a:effectLst>
        </p:grpSpPr>
        <p:pic>
          <p:nvPicPr>
            <p:cNvPr id="29" name="图片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18" y="2770"/>
              <a:ext cx="3118" cy="5546"/>
            </a:xfrm>
            <a:prstGeom prst="rect">
              <a:avLst/>
            </a:prstGeom>
          </p:spPr>
        </p:pic>
        <p:sp>
          <p:nvSpPr>
            <p:cNvPr id="30" name="矩形 29"/>
            <p:cNvSpPr/>
            <p:nvPr/>
          </p:nvSpPr>
          <p:spPr>
            <a:xfrm>
              <a:off x="11400" y="4556"/>
              <a:ext cx="2755" cy="5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右箭头 1"/>
          <p:cNvSpPr/>
          <p:nvPr/>
        </p:nvSpPr>
        <p:spPr>
          <a:xfrm>
            <a:off x="5394812" y="3846962"/>
            <a:ext cx="1024255" cy="589915"/>
          </a:xfrm>
          <a:prstGeom prst="rightArrow">
            <a:avLst/>
          </a:prstGeom>
          <a:solidFill>
            <a:srgbClr val="12B1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APP </a:t>
            </a:r>
            <a:r>
              <a:rPr lang="zh-CN" altLang="en-US" sz="4400" b="1" dirty="0">
                <a:solidFill>
                  <a:schemeClr val="bg1"/>
                </a:solidFill>
                <a:latin typeface="微软雅黑" panose="020B0503020204020204" pitchFamily="34" charset="-122"/>
                <a:ea typeface="微软雅黑" panose="020B0503020204020204" pitchFamily="34" charset="-122"/>
              </a:rPr>
              <a:t>操作方法</a:t>
            </a:r>
            <a:r>
              <a:rPr lang="en-US" altLang="zh-CN" sz="4400" b="1" dirty="0">
                <a:solidFill>
                  <a:schemeClr val="bg1"/>
                </a:solidFill>
                <a:latin typeface="微软雅黑" panose="020B0503020204020204" pitchFamily="34" charset="-122"/>
                <a:ea typeface="微软雅黑" panose="020B0503020204020204" pitchFamily="34" charset="-122"/>
              </a:rPr>
              <a:t>——</a:t>
            </a:r>
            <a:r>
              <a:rPr lang="zh-CN" altLang="en-US" sz="4400" b="1" dirty="0">
                <a:solidFill>
                  <a:schemeClr val="bg1"/>
                </a:solidFill>
                <a:latin typeface="微软雅黑" panose="020B0503020204020204" pitchFamily="34" charset="-122"/>
                <a:ea typeface="微软雅黑" panose="020B0503020204020204" pitchFamily="34" charset="-122"/>
              </a:rPr>
              <a:t>登录</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768350"/>
          </a:xfrm>
          <a:prstGeom prst="rect">
            <a:avLst/>
          </a:prstGeom>
        </p:spPr>
        <p:txBody>
          <a:bodyPr wrap="square">
            <a:spAutoFit/>
          </a:bodyPr>
          <a:lstStyle/>
          <a:p>
            <a:r>
              <a:rPr lang="zh-CN" altLang="en-US"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新生</a:t>
            </a:r>
            <a:r>
              <a:rPr lang="en-US" altLang="zh-CN"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sym typeface="+mn-ea"/>
              </a:rPr>
              <a:t>之前未登陆过的同学</a:t>
            </a:r>
            <a:endParaRPr lang="en-US" altLang="zh-CN" sz="24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使用手机号</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学号及修改过的密码登录，即可看到已经导入的课程。</a:t>
            </a:r>
          </a:p>
        </p:txBody>
      </p:sp>
      <p:sp>
        <p:nvSpPr>
          <p:cNvPr id="31" name="右箭头 1"/>
          <p:cNvSpPr/>
          <p:nvPr/>
        </p:nvSpPr>
        <p:spPr>
          <a:xfrm>
            <a:off x="5394812" y="3846962"/>
            <a:ext cx="1024255" cy="589915"/>
          </a:xfrm>
          <a:prstGeom prst="rightArrow">
            <a:avLst/>
          </a:prstGeom>
          <a:solidFill>
            <a:srgbClr val="12B1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14" name="组合 13"/>
          <p:cNvGrpSpPr/>
          <p:nvPr/>
        </p:nvGrpSpPr>
        <p:grpSpPr>
          <a:xfrm>
            <a:off x="7187454" y="2399132"/>
            <a:ext cx="1979930" cy="3521710"/>
            <a:chOff x="11218" y="2770"/>
            <a:chExt cx="3118" cy="5546"/>
          </a:xfrm>
          <a:effectLst>
            <a:outerShdw blurRad="50800" dist="38100" dir="2700000" algn="tl" rotWithShape="0">
              <a:prstClr val="black">
                <a:alpha val="40000"/>
              </a:prstClr>
            </a:outerShdw>
          </a:effectLst>
        </p:grpSpPr>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8" y="2770"/>
              <a:ext cx="3118" cy="5546"/>
            </a:xfrm>
            <a:prstGeom prst="rect">
              <a:avLst/>
            </a:prstGeom>
          </p:spPr>
        </p:pic>
        <p:sp>
          <p:nvSpPr>
            <p:cNvPr id="16" name="矩形 15"/>
            <p:cNvSpPr/>
            <p:nvPr/>
          </p:nvSpPr>
          <p:spPr>
            <a:xfrm>
              <a:off x="11400" y="4556"/>
              <a:ext cx="2755" cy="555"/>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descr="微信图片_2021030521560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3554" y="2369922"/>
            <a:ext cx="1998980" cy="355409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159"/>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忘记密码</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961289"/>
          </a:xfrm>
          <a:prstGeom prst="rect">
            <a:avLst/>
          </a:prstGeom>
        </p:spPr>
        <p:txBody>
          <a:bodyPr wrap="square">
            <a:spAutoFit/>
          </a:bodyPr>
          <a:lstStyle/>
          <a:p>
            <a:pPr>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在手机号码仍正常使用时，</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未登录状态下，在登录页面的</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【登录】</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按钮下方有</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【忘记密码】</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可通过绑定的手机号或邮箱进行找回。</a:t>
            </a:r>
          </a:p>
        </p:txBody>
      </p:sp>
      <p:sp>
        <p:nvSpPr>
          <p:cNvPr id="31" name="右箭头 1"/>
          <p:cNvSpPr/>
          <p:nvPr/>
        </p:nvSpPr>
        <p:spPr>
          <a:xfrm>
            <a:off x="5394812" y="3846962"/>
            <a:ext cx="1024255" cy="589915"/>
          </a:xfrm>
          <a:prstGeom prst="rightArrow">
            <a:avLst/>
          </a:prstGeom>
          <a:solidFill>
            <a:srgbClr val="12B1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861" y="2485363"/>
            <a:ext cx="2040890" cy="3509645"/>
          </a:xfrm>
          <a:prstGeom prst="rect">
            <a:avLst/>
          </a:prstGeom>
          <a:effectLst>
            <a:outerShdw blurRad="50800" dist="38100" dir="2700000" algn="tl" rotWithShape="0">
              <a:prstClr val="black">
                <a:alpha val="40000"/>
              </a:prstClr>
            </a:outerShdw>
          </a:effectLst>
        </p:spPr>
      </p:pic>
      <p:pic>
        <p:nvPicPr>
          <p:cNvPr id="13" name="图片 12" descr="微信图片_2021030521560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0676" y="2485363"/>
            <a:ext cx="1998980" cy="350964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68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手机号无法使用</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961289"/>
          </a:xfrm>
          <a:prstGeom prst="rect">
            <a:avLst/>
          </a:prstGeom>
        </p:spPr>
        <p:txBody>
          <a:bodyPr wrap="square">
            <a:spAutoFit/>
          </a:bodyPr>
          <a:lstStyle/>
          <a:p>
            <a:pPr>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rPr>
              <a:t>如不再</a:t>
            </a:r>
            <a:r>
              <a:rPr lang="zh-CN" altLang="zh-CN" sz="2000" dirty="0">
                <a:solidFill>
                  <a:srgbClr val="5A514A"/>
                </a:solidFill>
                <a:latin typeface="微软雅黑" panose="020B0503020204020204" pitchFamily="34" charset="-122"/>
                <a:ea typeface="微软雅黑" panose="020B0503020204020204" pitchFamily="34" charset="-122"/>
              </a:rPr>
              <a:t>使用智慧树平台上原绑定的手机号码，通过</a:t>
            </a:r>
            <a:r>
              <a:rPr lang="zh-CN" altLang="en-US" sz="2000" dirty="0">
                <a:solidFill>
                  <a:srgbClr val="5A514A"/>
                </a:solidFill>
                <a:latin typeface="微软雅黑" panose="020B0503020204020204" pitchFamily="34" charset="-122"/>
                <a:ea typeface="微软雅黑" panose="020B0503020204020204" pitchFamily="34" charset="-122"/>
              </a:rPr>
              <a:t>忘记密码中的</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【忘记手机号】</a:t>
            </a:r>
            <a:r>
              <a:rPr lang="zh-CN" altLang="zh-CN" sz="2000" dirty="0">
                <a:solidFill>
                  <a:srgbClr val="5A514A"/>
                </a:solidFill>
                <a:latin typeface="微软雅黑" panose="020B0503020204020204" pitchFamily="34" charset="-122"/>
                <a:ea typeface="微软雅黑" panose="020B0503020204020204" pitchFamily="34" charset="-122"/>
              </a:rPr>
              <a:t>功能，我们将帮助您重置密码，使您能够正常使用学习。</a:t>
            </a:r>
          </a:p>
        </p:txBody>
      </p:sp>
      <p:pic>
        <p:nvPicPr>
          <p:cNvPr id="10" name="imagerId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3962" y="2519685"/>
            <a:ext cx="2040890" cy="35102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imagerId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66207" y="2519685"/>
            <a:ext cx="2041525" cy="35102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imagerId1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34807" y="2520320"/>
            <a:ext cx="2040890" cy="35083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97692" y="2520320"/>
            <a:ext cx="2040890" cy="350964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86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修改认证信息</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961289"/>
          </a:xfrm>
          <a:prstGeom prst="rect">
            <a:avLst/>
          </a:prstGeom>
        </p:spPr>
        <p:txBody>
          <a:bodyPr wrap="square">
            <a:spAutoFit/>
          </a:bodyPr>
          <a:lstStyle/>
          <a:p>
            <a:pPr>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若需要修改自己的认证信息，可在</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【我的】</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模块点击头像进入到</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【个人资料】</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页，点击</a:t>
            </a:r>
            <a:r>
              <a:rPr lang="zh-CN" altLang="zh-CN" sz="2000" dirty="0">
                <a:solidFill>
                  <a:srgbClr val="27A98C"/>
                </a:solidFill>
                <a:latin typeface="微软雅黑" panose="020B0503020204020204" pitchFamily="34" charset="-122"/>
                <a:ea typeface="微软雅黑" panose="020B0503020204020204" pitchFamily="34" charset="-122"/>
                <a:cs typeface="微软雅黑" panose="020B0503020204020204" pitchFamily="34" charset="-122"/>
              </a:rPr>
              <a:t>【修改认证信息】</a:t>
            </a:r>
            <a:r>
              <a:rPr lang="zh-CN" altLang="en-US" sz="2000" dirty="0">
                <a:solidFill>
                  <a:srgbClr val="5A514A"/>
                </a:solidFill>
                <a:latin typeface="微软雅黑" panose="020B0503020204020204" pitchFamily="34" charset="-122"/>
                <a:ea typeface="微软雅黑" panose="020B0503020204020204" pitchFamily="34" charset="-122"/>
                <a:cs typeface="微软雅黑" panose="020B0503020204020204" pitchFamily="34" charset="-122"/>
              </a:rPr>
              <a:t>项，即可进入修改页面。 </a:t>
            </a:r>
          </a:p>
        </p:txBody>
      </p:sp>
      <p:pic>
        <p:nvPicPr>
          <p:cNvPr id="12" name="imagerId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3974" y="2495756"/>
            <a:ext cx="2042795" cy="37128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imagerId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70184" y="2477341"/>
            <a:ext cx="2050415" cy="37261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149144" y="2477341"/>
            <a:ext cx="2049780" cy="3644900"/>
            <a:chOff x="956" y="2431"/>
            <a:chExt cx="3228" cy="5740"/>
          </a:xfrm>
          <a:effectLst>
            <a:outerShdw blurRad="50800" dist="38100" dir="2700000" algn="tl" rotWithShape="0">
              <a:prstClr val="black">
                <a:alpha val="40000"/>
              </a:prstClr>
            </a:outerShdw>
          </a:effectLst>
        </p:grpSpPr>
        <p:pic>
          <p:nvPicPr>
            <p:cNvPr id="17" name="图片 16" descr="65fe6765a24b3cbaf74e7272543b4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 y="2431"/>
              <a:ext cx="3229" cy="5741"/>
            </a:xfrm>
            <a:prstGeom prst="rect">
              <a:avLst/>
            </a:prstGeom>
          </p:spPr>
        </p:pic>
        <p:sp>
          <p:nvSpPr>
            <p:cNvPr id="18" name="矩形 17"/>
            <p:cNvSpPr/>
            <p:nvPr/>
          </p:nvSpPr>
          <p:spPr>
            <a:xfrm>
              <a:off x="1005" y="2962"/>
              <a:ext cx="1758" cy="539"/>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961559" y="2477341"/>
            <a:ext cx="2049780" cy="3643630"/>
            <a:chOff x="5385" y="2431"/>
            <a:chExt cx="3228" cy="5738"/>
          </a:xfrm>
          <a:effectLst>
            <a:outerShdw blurRad="50800" dist="38100" dir="2700000" algn="tl" rotWithShape="0">
              <a:prstClr val="black">
                <a:alpha val="40000"/>
              </a:prstClr>
            </a:outerShdw>
          </a:effectLst>
        </p:grpSpPr>
        <p:pic>
          <p:nvPicPr>
            <p:cNvPr id="21" name="图片 20" descr="58e442610c95e9edf4b304cf23d1cc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85" y="2431"/>
              <a:ext cx="3228" cy="5739"/>
            </a:xfrm>
            <a:prstGeom prst="rect">
              <a:avLst/>
            </a:prstGeom>
          </p:spPr>
        </p:pic>
        <p:sp>
          <p:nvSpPr>
            <p:cNvPr id="23" name="矩形 22"/>
            <p:cNvSpPr/>
            <p:nvPr/>
          </p:nvSpPr>
          <p:spPr>
            <a:xfrm>
              <a:off x="5385" y="6119"/>
              <a:ext cx="3227" cy="539"/>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8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5" name="矩形 4"/>
          <p:cNvSpPr/>
          <p:nvPr/>
        </p:nvSpPr>
        <p:spPr>
          <a:xfrm>
            <a:off x="443883" y="1162974"/>
            <a:ext cx="11283520" cy="523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文本框 6"/>
          <p:cNvSpPr txBox="1"/>
          <p:nvPr/>
        </p:nvSpPr>
        <p:spPr>
          <a:xfrm>
            <a:off x="363326" y="230144"/>
            <a:ext cx="6215309"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学习通知</a:t>
            </a:r>
          </a:p>
        </p:txBody>
      </p:sp>
      <p:pic>
        <p:nvPicPr>
          <p:cNvPr id="22" name="图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79866" y="215305"/>
            <a:ext cx="2079835" cy="1239745"/>
          </a:xfrm>
          <a:prstGeom prst="rect">
            <a:avLst/>
          </a:prstGeom>
        </p:spPr>
      </p:pic>
      <p:sp>
        <p:nvSpPr>
          <p:cNvPr id="19" name="矩形 18"/>
          <p:cNvSpPr/>
          <p:nvPr/>
        </p:nvSpPr>
        <p:spPr>
          <a:xfrm>
            <a:off x="1570741" y="1360685"/>
            <a:ext cx="9050517" cy="499624"/>
          </a:xfrm>
          <a:prstGeom prst="rect">
            <a:avLst/>
          </a:prstGeom>
        </p:spPr>
        <p:txBody>
          <a:bodyPr wrap="square">
            <a:spAutoFit/>
          </a:bodyPr>
          <a:lstStyle/>
          <a:p>
            <a:pPr indent="457200">
              <a:lnSpc>
                <a:spcPct val="150000"/>
              </a:lnSpc>
            </a:pPr>
            <a:r>
              <a:rPr lang="zh-CN" altLang="en-US" sz="2000" dirty="0">
                <a:solidFill>
                  <a:srgbClr val="5A514A"/>
                </a:solidFill>
                <a:latin typeface="微软雅黑" panose="020B0503020204020204" pitchFamily="34" charset="-122"/>
                <a:ea typeface="微软雅黑" panose="020B0503020204020204" pitchFamily="34" charset="-122"/>
              </a:rPr>
              <a:t>学习通知中会有课程重要信息的推送，请各位同学一定要认真留意。</a:t>
            </a:r>
          </a:p>
        </p:txBody>
      </p:sp>
      <p:sp>
        <p:nvSpPr>
          <p:cNvPr id="31" name="右箭头 1"/>
          <p:cNvSpPr/>
          <p:nvPr/>
        </p:nvSpPr>
        <p:spPr>
          <a:xfrm>
            <a:off x="5394812" y="3846962"/>
            <a:ext cx="1024255" cy="589915"/>
          </a:xfrm>
          <a:prstGeom prst="rightArrow">
            <a:avLst/>
          </a:prstGeom>
          <a:solidFill>
            <a:srgbClr val="12B19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10" name="图片 9" descr="fd235efba9b845ca34789a646e1de8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3668" y="2162559"/>
            <a:ext cx="2057400" cy="3657600"/>
          </a:xfrm>
          <a:prstGeom prst="rect">
            <a:avLst/>
          </a:prstGeom>
          <a:effectLst>
            <a:outerShdw blurRad="50800" dist="38100" dir="2700000" algn="tl" rotWithShape="0">
              <a:prstClr val="black">
                <a:alpha val="40000"/>
              </a:prstClr>
            </a:outerShdw>
          </a:effectLst>
        </p:spPr>
      </p:pic>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rcRect r="20240"/>
          <a:stretch>
            <a:fillRect/>
          </a:stretch>
        </p:blipFill>
        <p:spPr>
          <a:xfrm>
            <a:off x="7508888" y="2162559"/>
            <a:ext cx="2057400" cy="376936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2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68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YxYzJjNGJkNzMwMDk4NzU5YjZiMGIzMGUyMTYzZGY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142,&quot;width&quot;:2892}"/>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143,&quot;width&quot;:2891}"/>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143,&quot;width&quot;:2892}"/>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142,&quot;width&quot;:2891}"/>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901,&quot;width&quot;:2757}"/>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3950,&quot;width&quot;:10800}"/>
</p:tagLst>
</file>

<file path=ppt/theme/theme1.xml><?xml version="1.0" encoding="utf-8"?>
<a:theme xmlns:a="http://schemas.openxmlformats.org/drawingml/2006/main" name="Office 主题​​">
  <a:themeElements>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1784</Words>
  <Application>Microsoft Office PowerPoint</Application>
  <PresentationFormat>宽屏</PresentationFormat>
  <Paragraphs>105</Paragraphs>
  <Slides>26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等线</vt:lpstr>
      <vt:lpstr>等线 Light</vt:lpstr>
      <vt:lpstr>宋体</vt:lpstr>
      <vt:lpstr>微软雅黑</vt:lpstr>
      <vt:lpstr>印品黑体</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ESF009</dc:creator>
  <cp:lastModifiedBy>Administrator</cp:lastModifiedBy>
  <cp:revision>107</cp:revision>
  <dcterms:created xsi:type="dcterms:W3CDTF">2022-01-17T01:35:00Z</dcterms:created>
  <dcterms:modified xsi:type="dcterms:W3CDTF">2022-09-16T02:26:34Z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C0CBF661B3C247298A1964CBE6066D45</vt:lpwstr>
  </property>
</Properties>
</file>