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ags/tag126.xml" ContentType="application/vnd.openxmlformats-officedocument.presentationml.tags+xml"/>
  <Override PartName="/ppt/notesSlides/notesSlide1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2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3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4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5.xml" ContentType="application/vnd.openxmlformats-officedocument.presentationml.notesSlide+xml"/>
  <Override PartName="/ppt/tags/tag1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  <p:sldMasterId id="2147483681" r:id="rId4"/>
    <p:sldMasterId id="2147483693" r:id="rId5"/>
  </p:sldMasterIdLst>
  <p:notesMasterIdLst>
    <p:notesMasterId r:id="rId33"/>
  </p:notesMasterIdLst>
  <p:handoutMasterIdLst>
    <p:handoutMasterId r:id="rId34"/>
  </p:handoutMasterIdLst>
  <p:sldIdLst>
    <p:sldId id="699" r:id="rId6"/>
    <p:sldId id="701" r:id="rId7"/>
    <p:sldId id="989" r:id="rId8"/>
    <p:sldId id="1074" r:id="rId9"/>
    <p:sldId id="1075" r:id="rId10"/>
    <p:sldId id="1009" r:id="rId11"/>
    <p:sldId id="1049" r:id="rId12"/>
    <p:sldId id="1050" r:id="rId13"/>
    <p:sldId id="1028" r:id="rId14"/>
    <p:sldId id="993" r:id="rId15"/>
    <p:sldId id="994" r:id="rId16"/>
    <p:sldId id="1052" r:id="rId17"/>
    <p:sldId id="1053" r:id="rId18"/>
    <p:sldId id="991" r:id="rId19"/>
    <p:sldId id="1012" r:id="rId20"/>
    <p:sldId id="1054" r:id="rId21"/>
    <p:sldId id="1055" r:id="rId22"/>
    <p:sldId id="1056" r:id="rId23"/>
    <p:sldId id="1057" r:id="rId24"/>
    <p:sldId id="1058" r:id="rId25"/>
    <p:sldId id="1059" r:id="rId26"/>
    <p:sldId id="1003" r:id="rId27"/>
    <p:sldId id="1032" r:id="rId28"/>
    <p:sldId id="1033" r:id="rId29"/>
    <p:sldId id="1034" r:id="rId30"/>
    <p:sldId id="1030" r:id="rId31"/>
    <p:sldId id="1014" r:id="rId32"/>
  </p:sldIdLst>
  <p:sldSz cx="9144000" cy="5143500" type="screen16x9"/>
  <p:notesSz cx="6858000" cy="9144000"/>
  <p:custDataLst>
    <p:tags r:id="rId35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6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118" d="100"/>
          <a:sy n="118" d="100"/>
        </p:scale>
        <p:origin x="446" y="67"/>
      </p:cViewPr>
      <p:guideLst>
        <p:guide orient="horz" pos="166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gs" Target="tags/tag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0031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8258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85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2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290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634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541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7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8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9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0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20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14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ags" Target="../tags/tag64.xml"/><Relationship Id="rId18" Type="http://schemas.openxmlformats.org/officeDocument/2006/relationships/tags" Target="../tags/tag69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7" Type="http://schemas.openxmlformats.org/officeDocument/2006/relationships/tags" Target="../tags/tag68.xml"/><Relationship Id="rId2" Type="http://schemas.openxmlformats.org/officeDocument/2006/relationships/slideLayout" Target="../slideLayouts/slideLayout32.xml"/><Relationship Id="rId16" Type="http://schemas.openxmlformats.org/officeDocument/2006/relationships/tags" Target="../tags/tag67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ags" Target="../tags/tag66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tags" Target="../tags/tag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 indent="-3259455"/>
            <a:r>
              <a:rPr lang="en-US" altLang="zh-CN" dirty="0"/>
              <a:t>Second level</a:t>
            </a:r>
          </a:p>
          <a:p>
            <a:pPr lvl="2" indent="-3038475"/>
            <a:r>
              <a:rPr lang="en-US" altLang="zh-CN" dirty="0"/>
              <a:t>Third level</a:t>
            </a:r>
          </a:p>
          <a:p>
            <a:pPr lvl="3" indent="-3634105"/>
            <a:r>
              <a:rPr lang="en-US" altLang="zh-CN" dirty="0"/>
              <a:t>Fourth level</a:t>
            </a:r>
          </a:p>
          <a:p>
            <a:pPr lvl="4" indent="-3634105"/>
            <a:r>
              <a:rPr lang="en-US" altLang="zh-CN" dirty="0"/>
              <a:t>Fifth level</a:t>
            </a:r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762EF-E4E7-4049-8658-5CD6BAFED3E4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9EAE-B451-43C8-911B-FBAB0F73AA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2023/2/24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6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qq.com/sheet/DWkdzYmhiVVN6R2pO" TargetMode="Externa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未标题-2-01.png" descr="未标题-2-01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 l="11929" t="5841" r="17577" b="54250"/>
          <a:stretch>
            <a:fillRect/>
          </a:stretch>
        </p:blipFill>
        <p:spPr bwMode="auto">
          <a:xfrm>
            <a:off x="-66040" y="-55880"/>
            <a:ext cx="9272905" cy="5240655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  <a:headEnd/>
            <a:tailEnd/>
          </a:ln>
        </p:spPr>
      </p:pic>
      <p:sp>
        <p:nvSpPr>
          <p:cNvPr id="16" name="Shape 26"/>
          <p:cNvSpPr/>
          <p:nvPr/>
        </p:nvSpPr>
        <p:spPr>
          <a:xfrm>
            <a:off x="467544" y="1275606"/>
            <a:ext cx="8568952" cy="2123658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4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“全国大学生实习公共服务平台”</a:t>
            </a: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4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操作说明（校、院管理员）</a:t>
            </a:r>
            <a:endParaRPr lang="zh-CN" sz="44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收集的数据指标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90600" y="915670"/>
            <a:ext cx="7004685" cy="3534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共有</a:t>
            </a:r>
            <a:r>
              <a:rPr lang="en-US" altLang="zh-CN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23</a:t>
            </a:r>
            <a:r>
              <a:rPr lang="zh-CN" altLang="en-US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个数据指标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学籍基本信息：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学号、学生姓名、入学年份、院系、班级</a:t>
            </a:r>
            <a:endParaRPr lang="zh-CN" altLang="en-US" sz="1400" b="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课程的基本信息：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课程名称、课程代码、学分（实习学分）、实习类型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实习组织基本信息：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实习组织形式、实习方式、校内指导老师姓名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学生实习单位及岗位信息：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实习单位名称、实习单位统一社会信用代码、实习地区及代码、实习详细地址、实习岗位、实习开始时间、实习结束时间、实际实习天数、实习报酬（元</a:t>
            </a:r>
            <a:r>
              <a:rPr lang="en-US" altLang="zh-CN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/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月）、企业指导人员姓名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200000"/>
              </a:lnSpc>
            </a:pP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  <p:graphicFrame>
        <p:nvGraphicFramePr>
          <p:cNvPr id="3" name="对象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023735" y="3687445"/>
          <a:ext cx="971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showAsIcon="1" r:id="rId4" imgW="971550" imgH="666750" progId="Word.Document.12">
                  <p:embed/>
                </p:oleObj>
              </mc:Choice>
              <mc:Fallback>
                <p:oleObj showAsIcon="1" r:id="rId4" imgW="971550" imgH="666750" progId="Word.Document.12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23735" y="3687445"/>
                        <a:ext cx="9715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重点指标说明</a:t>
            </a: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720725" y="850265"/>
          <a:ext cx="7539355" cy="3443605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644650"/>
                <a:gridCol w="713740"/>
                <a:gridCol w="5180965"/>
              </a:tblGrid>
              <a:tr h="5626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学分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900"/>
                        <a:t>填写格式：课程学分（实习所占的学分）。对于独立设课的实习，课程学分与实习学分相同；对于课内设置实习环节的课程，实习所占的学分据实填写。例如：2（2）表示一门2学分的独立设课实习，2（0.5）表示2学习的课程中有0.5学分的课内实习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</a:tr>
              <a:tr h="11982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实习类型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900"/>
                        <a:t>包含三种实习类型：认识实习、专业实习和毕业实习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认识实习：学生由学校组织到实习地点参观、观摩和体验，形成对专业的初步认识的活动，一般在大学一、二年级实施（医学生早期接触临床、师范生教育见习等归为认识实习）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专业实习：学生具有一定专业知识后，通过运用专业知识解决特定问题，加深对专业知识理解和运用的活动。一般在大学二、三、四年级实施（医学生临床见习、跟师学习等归为专业实习）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毕业实习：学生具备一定实践岗位工作能力后，在专业人员指导下，辅助或相对独立参与实际工作的活动。一般在大学四、五年级实施（医学生临床实习、师范生教育实习和教育研习等归为毕业实习）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</a:tr>
              <a:tr h="9721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实习方式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900"/>
                        <a:t>包含四种实习方式：现场实习、模拟实习、虚拟实习和远程实习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现场实习：在真实工作场景中开展的实践教学活动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模拟实习：在“模拟法庭”等拟真环境中进行的实践教学活动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虚拟实习：利用信息技术和虚拟仿真等手段建设的虚拟工作场景，在此虚拟场景上进行的实践教学活动</a:t>
                      </a:r>
                    </a:p>
                    <a:p>
                      <a:pPr indent="0">
                        <a:buNone/>
                      </a:pPr>
                      <a:r>
                        <a:rPr lang="zh-CN" sz="900"/>
                        <a:t>远程实习：原本计划安排在线下的实习，因为疫情等因素影响改为通过远程方式所进行的实习, 类似于远程办公（2023年春季学期起，原则上不应再出现远程实习）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实习单位名称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900"/>
                        <a:t>在企事业单位（法人单位）实习的，准确填写单位全称实习单位为非法人单位的，填实际名称，如“田野写生”“现场采访”“野外考察”等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</a:tr>
              <a:tr h="3778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实习单位统一社会信用代码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900"/>
                        <a:t>在企事业单位（法人单位）实习的，准确填写“实习单位统一社会信用代码”；如无，填“无”</a:t>
                      </a:r>
                      <a:endParaRPr lang="zh-CN" altLang="en-US" sz="900"/>
                    </a:p>
                  </a:txBody>
                  <a:tcPr marL="12700" marR="12700" marT="1270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数据收集时间范围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3260" y="667385"/>
            <a:ext cx="6174105" cy="716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3月31日前，收集2022-2023学年实习结束的实习上报数据，4月开始每月收集上月实习结束的上报数据，当月无上报数据可点击无新增实习数据。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79780" y="1451610"/>
            <a:ext cx="7292975" cy="3053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数据收集方式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54330" y="970915"/>
            <a:ext cx="2957195" cy="24257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线下：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各院系通知通过学生或指导老师收集信息，收集好后审核，错误的数据返回，然后汇总，一般需要7天左右。</a:t>
            </a:r>
          </a:p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线上：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从信息化平台导出，按上报模板整理。</a:t>
            </a:r>
          </a:p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校友邦平台：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可以一键导出上报数据，数据完整性和准确性可达到99%）。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439160" y="862330"/>
            <a:ext cx="5231130" cy="321881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5060" y="2007235"/>
            <a:ext cx="149034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3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part</a:t>
            </a:r>
            <a:r>
              <a:rPr lang="en-US" altLang="zh-CN" sz="3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</a:p>
        </p:txBody>
      </p:sp>
      <p:sp>
        <p:nvSpPr>
          <p:cNvPr id="11" name="矩形 10"/>
          <p:cNvSpPr/>
          <p:nvPr/>
        </p:nvSpPr>
        <p:spPr>
          <a:xfrm>
            <a:off x="293354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实习数据上报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lstStyle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上报流程</a:t>
            </a:r>
          </a:p>
        </p:txBody>
      </p:sp>
      <p:pic>
        <p:nvPicPr>
          <p:cNvPr id="1031" name="图片 1" descr="QQ图片2023020212585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64005" y="232410"/>
            <a:ext cx="5473700" cy="4678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34925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下载模板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91515" y="531495"/>
            <a:ext cx="5173345" cy="691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4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从实习上报页面上方点击【下载地区代码表】【下载上报模板】</a:t>
            </a: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注：不能修改下载的表格模板。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95655" y="1430020"/>
            <a:ext cx="7411720" cy="3079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批量上报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2190" y="627380"/>
            <a:ext cx="727773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数据整理完成后，点击“上报新增实习数据”上传，单次上传表格内数据不可大于2万条。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78560" y="1156335"/>
            <a:ext cx="6786880" cy="36455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0825" y="66675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数据校验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15620" y="675640"/>
            <a:ext cx="69265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校验的内容主要是接入工商口，校验企业的名称及代码、所在城市代码、学号、学生姓名，校验一般需要1-2天。</a:t>
            </a:r>
          </a:p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校级账号上传的数据直接进入校验审核，院系上传的实习数据需要校级账号审核通过才会进入校验。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5470" y="1812925"/>
            <a:ext cx="7575550" cy="24860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校验失败数据处理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31495" y="555625"/>
            <a:ext cx="72777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校验不通过主要有单位名称不对、信用代码错误、学籍信息错误、单位注销等。校验不通过的数据需要下载，修改再次上传和校验。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31495" y="1411605"/>
            <a:ext cx="8069580" cy="26479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363980" y="1131570"/>
            <a:ext cx="7399973" cy="3068003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</a:p>
        </p:txBody>
      </p:sp>
      <p:sp>
        <p:nvSpPr>
          <p:cNvPr id="12" name="矩形 11"/>
          <p:cNvSpPr/>
          <p:nvPr/>
        </p:nvSpPr>
        <p:spPr>
          <a:xfrm>
            <a:off x="2886075" y="1687830"/>
            <a:ext cx="206502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总体要求及分工</a:t>
            </a:r>
          </a:p>
        </p:txBody>
      </p:sp>
      <p:sp>
        <p:nvSpPr>
          <p:cNvPr id="6" name="矩形 5"/>
          <p:cNvSpPr/>
          <p:nvPr/>
        </p:nvSpPr>
        <p:spPr>
          <a:xfrm>
            <a:off x="2245996" y="1508125"/>
            <a:ext cx="6324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01</a:t>
            </a:r>
          </a:p>
        </p:txBody>
      </p:sp>
      <p:sp>
        <p:nvSpPr>
          <p:cNvPr id="73" name="矩形 72"/>
          <p:cNvSpPr/>
          <p:nvPr/>
        </p:nvSpPr>
        <p:spPr>
          <a:xfrm>
            <a:off x="2878455" y="3106420"/>
            <a:ext cx="213106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实习数据上报</a:t>
            </a:r>
          </a:p>
        </p:txBody>
      </p:sp>
      <p:sp>
        <p:nvSpPr>
          <p:cNvPr id="70" name="矩形 69"/>
          <p:cNvSpPr/>
          <p:nvPr/>
        </p:nvSpPr>
        <p:spPr>
          <a:xfrm>
            <a:off x="2182654" y="2951480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03</a:t>
            </a:r>
          </a:p>
        </p:txBody>
      </p:sp>
      <p:sp>
        <p:nvSpPr>
          <p:cNvPr id="78" name="矩形 77"/>
          <p:cNvSpPr/>
          <p:nvPr/>
        </p:nvSpPr>
        <p:spPr>
          <a:xfrm>
            <a:off x="2878296" y="2397125"/>
            <a:ext cx="1627823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实习上报数据准备</a:t>
            </a:r>
            <a:endParaRPr lang="en-US" alt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176622" y="2223770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02</a:t>
            </a:r>
          </a:p>
        </p:txBody>
      </p:sp>
      <p:sp>
        <p:nvSpPr>
          <p:cNvPr id="83" name="矩形 82"/>
          <p:cNvSpPr/>
          <p:nvPr/>
        </p:nvSpPr>
        <p:spPr>
          <a:xfrm>
            <a:off x="6084570" y="166306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实习培养方案上报</a:t>
            </a:r>
          </a:p>
        </p:txBody>
      </p:sp>
      <p:sp>
        <p:nvSpPr>
          <p:cNvPr id="81" name="矩形 80"/>
          <p:cNvSpPr/>
          <p:nvPr/>
        </p:nvSpPr>
        <p:spPr>
          <a:xfrm>
            <a:off x="5368767" y="1508125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04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</a:p>
          </p:txBody>
        </p: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5355114" y="2153285"/>
            <a:ext cx="7289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05</a:t>
            </a:r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6089015" y="235140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常见问题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上报数据的编辑与删除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31495" y="555625"/>
            <a:ext cx="74568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未校验、已校验的数据均支持编辑与删除，本月上传的数据如错误较多可以重新上传提交校验，会自动覆盖。不支持批量覆盖上月的数据，需要校级管理员及时审核数据。</a:t>
            </a:r>
          </a:p>
        </p:txBody>
      </p:sp>
      <p:pic>
        <p:nvPicPr>
          <p:cNvPr id="3" name="图片 -214748247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31495" y="1545590"/>
            <a:ext cx="8058150" cy="18300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查看上报数据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363345" y="562610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展示本校及各院系上报进展统计结果。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83995" y="1043305"/>
            <a:ext cx="6242685" cy="37172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97676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实习培养方案上报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lstStyle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方案上报负责人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07415" y="598805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学校用户可上报本学校的实习培养方案数据、编辑或删除实习培养方案数据。</a:t>
            </a:r>
          </a:p>
        </p:txBody>
      </p:sp>
      <p:pic>
        <p:nvPicPr>
          <p:cNvPr id="3" name="图片 -21474824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27430" y="1148080"/>
            <a:ext cx="6857365" cy="30753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方案维度与规则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827405" y="993140"/>
          <a:ext cx="7212330" cy="365760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111250"/>
                <a:gridCol w="770890"/>
                <a:gridCol w="5330190"/>
              </a:tblGrid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字段名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是否必填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填写要求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课程代码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校内课程编号，在学校内代表唯一课程，不超过50位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课程名称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不超过200字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课程类别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如必修、选修等，按照校内真实情况填写。不超过20字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开课院系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不超过50字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授课对象专业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若授课对象专业为所有专业，填写“所有专业”；如需添加多个授课对象专业，单个上报可点击“+”添加，批量上报以中文逗号隔开，如“专业一，专业二”。不超过500字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授课对象年级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如大一、大二等，按照校内真实情况填写，如需添加多个授课对象年级，单个上报可点击“+”添加，批量上报以中文逗号隔开，如“大一，大二”。不超过50字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开课学期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如春季学期、夏季学期、秋季学期等，按照校内真实情况填写。不超过50字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总学分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格式要求为数字，整数部分最多3位，小数部分最多2位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实习学分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格式要求为数字，整数部分最多3位，小数部分最多2位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总学时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格式要求为正整数，不超过3位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实习学时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格式要求为正整数，不超过3位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授课教师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授课教师真实姓名，如需添加多位授课教师，单个上报可点击“+”添加，批量上报以中文逗号隔开，如“姓名1，姓名2”。不超过200字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744855" y="466090"/>
            <a:ext cx="765429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共有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12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个字段，是指人才培养方案里面的实习课程信息，可以直接提取教务系统的排课信息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方案的上传、编辑与修改</a:t>
            </a: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66750" y="643255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登录平台后点击【上报实习培养方案】，可以批量上报。单次不超过2万条。上传后可以查看、编辑与删除。</a:t>
            </a:r>
          </a:p>
        </p:txBody>
      </p:sp>
      <p:pic>
        <p:nvPicPr>
          <p:cNvPr id="3" name="图片 -21474824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4245" y="1124585"/>
            <a:ext cx="6901180" cy="35325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0593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lstStyle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05</a:t>
            </a: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/>
          <a:lstStyle/>
          <a:p>
            <a:r>
              <a:rPr lang="zh-CN" altLang="en-US"/>
              <a:t>常见问题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827405" y="771747"/>
          <a:ext cx="7467600" cy="353060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645795"/>
                <a:gridCol w="1731645"/>
                <a:gridCol w="4655820"/>
              </a:tblGrid>
              <a:tr h="80137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/>
                        <a:t>1</a:t>
                      </a:r>
                      <a:endParaRPr lang="en-US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上传数据不成功时报“未获取到学生学籍信息”错误怎么办？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1. 检查姓名、学号中是否有空格、换行等符号；</a:t>
                      </a:r>
                      <a:r>
                        <a:rPr lang="en-US" sz="1000"/>
                        <a:t>2. 检查学生姓名、学号是否和学生的学信档案或和学校的学籍信息库内一致。必须完完全全一模一样。</a:t>
                      </a:r>
                      <a:endParaRPr lang="en-US" altLang="en-US" sz="1000"/>
                    </a:p>
                  </a:txBody>
                  <a:tcPr marL="12700" marR="12700" marT="12700" anchor="ctr"/>
                </a:tc>
              </a:tr>
              <a:tr h="13639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/>
                        <a:t>2</a:t>
                      </a:r>
                      <a:endParaRPr lang="en-US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单位校验不通过怎么办？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单位校验是为了验证实习信息的真实性和有效性，系统通过实习单位名称调用接口对比统一社会信用代码，所以必须保证单位名称和代码与工商记录中的一致才能通过校验。</a:t>
                      </a:r>
                    </a:p>
                    <a:p>
                      <a:pPr indent="0">
                        <a:buNone/>
                      </a:pPr>
                      <a:r>
                        <a:rPr lang="zh-CN" sz="1000"/>
                        <a:t>报错时建议筛选未校验通过的数据进行修改，若需要重新上传并且单位名称有变化的需要先删除以前的数据。校验结果不是实时出现的，所以要是重新上传之后仍为校验不通过，等待即可。若有实际情况确实没有实习单位填写，则按照实际情况填写单位名称，统一社会信用代码填“无”。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399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/>
                        <a:t>3</a:t>
                      </a:r>
                      <a:endParaRPr lang="en-US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实习上报联合培养的学生由那个学院上报？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由学籍所在单位报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399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/>
                        <a:t>4</a:t>
                      </a:r>
                      <a:endParaRPr lang="en-US" altLang="en-US" sz="1000"/>
                    </a:p>
                  </a:txBody>
                  <a:tcPr marL="12700" marR="12700" marT="1270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实习单位的社会信息代码怎么获得。</a:t>
                      </a:r>
                      <a:endParaRPr lang="zh-CN" altLang="en-US" sz="1000"/>
                    </a:p>
                  </a:txBody>
                  <a:tcPr marL="12700" marR="12700" marT="1270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>
                          <a:hlinkClick r:id="rId3" tooltip="https://docs.qq.com/sheet/DWkdzYmhiVVN6R2pO"/>
                        </a:rPr>
                        <a:t>1、可通过https://www.cods.org.cn/gscx/ 2、天眼查查询 3、使用系统单个添加自动获取统一信用代码。</a:t>
                      </a:r>
                      <a:endParaRPr lang="zh-CN" altLang="en-US" sz="1000">
                        <a:hlinkClick r:id="rId3" tooltip="https://docs.qq.com/sheet/DWkdzYmhiVVN6R2pO"/>
                      </a:endParaRPr>
                    </a:p>
                  </a:txBody>
                  <a:tcPr marL="12700" marR="12700" marT="1270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05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/>
                        <a:t>5</a:t>
                      </a:r>
                      <a:endParaRPr lang="en-US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二级学院忘记账号密码怎么办？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学院账号忘了，校级管理员可以看到，知道账号的学院，可以自己找回密码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7366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总体要求及分工</a:t>
            </a:r>
            <a:endParaRPr lang="zh-CN" altLang="en-US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86460" y="16783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lstStyle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1289" y="1863000"/>
            <a:ext cx="172085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</a:p>
        </p:txBody>
      </p:sp>
      <p:sp>
        <p:nvSpPr>
          <p:cNvPr id="6" name="矩形 5"/>
          <p:cNvSpPr/>
          <p:nvPr/>
        </p:nvSpPr>
        <p:spPr>
          <a:xfrm>
            <a:off x="1054710" y="29038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69995" y="466090"/>
            <a:ext cx="4330065" cy="43738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报送内容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922395" y="749935"/>
            <a:ext cx="4017645" cy="3790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8800" y="885825"/>
            <a:ext cx="294449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报送内容：</a:t>
            </a: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1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、纳入各专业人才培养方案，设有课程名称和学分的校内或校外实习课程；</a:t>
            </a: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2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、具有真实工作情境的，与专业培养目标相关的实践性教学活动。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例如：社科类的调查、工科的金工实习需要上报；如军训、暑期工作实践不需要上报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70020" y="628650"/>
            <a:ext cx="4330065" cy="38855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lstStyle/>
          <a:p>
            <a:pPr lvl="0" algn="l"/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报送要求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2140" y="749935"/>
            <a:ext cx="3048000" cy="290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报送要求：</a:t>
            </a: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1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、工作要求：各高校高度重视实习数据采集工作，加强实习数据采集的管理和统筹，</a:t>
            </a: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安排专人负责，确保填报数据的真实、准确、完整，做到不漏报、不错报、不虚报；</a:t>
            </a:r>
            <a:endParaRPr lang="zh-CN" altLang="en-US" sz="12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0">
                <a:solidFill>
                  <a:schemeClr val="tx1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2</a:t>
            </a:r>
            <a:r>
              <a:rPr lang="zh-CN" altLang="en-US" sz="1200" b="0">
                <a:solidFill>
                  <a:schemeClr val="tx1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、时间要求：</a:t>
            </a: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各高校于 2023 年 3 月 31 日前完成2022—2023 学年数据填报准备工作，后续数据按要求更新（根据试点文件来看，各高校需要逐月上报上月实习结束数据）。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37660" y="1017270"/>
            <a:ext cx="3994785" cy="3108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/>
          <a:lstStyle/>
          <a:p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</a:rPr>
              <a:t>人员分工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4825" y="894080"/>
            <a:ext cx="3856355" cy="200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两种分工模式：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校级管理员老师直接上报；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院系管理员上报，校级管理员老师审核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937635" y="824230"/>
          <a:ext cx="4299585" cy="349504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104900"/>
                <a:gridCol w="1731010"/>
                <a:gridCol w="1463675"/>
              </a:tblGrid>
              <a:tr h="46482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 b="1"/>
                        <a:t>单次申报为例</a:t>
                      </a:r>
                      <a:endParaRPr lang="zh-CN" altLang="en-US" sz="1000" b="1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 b="1"/>
                        <a:t>分工一</a:t>
                      </a:r>
                      <a:endParaRPr lang="zh-CN" altLang="en-US" sz="1000" b="1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 b="1"/>
                        <a:t>分工二</a:t>
                      </a:r>
                      <a:endParaRPr lang="zh-CN" altLang="en-US" sz="1000" b="1"/>
                    </a:p>
                  </a:txBody>
                  <a:tcPr marL="12700" marR="12700" marT="12700" anchor="ctr"/>
                </a:tc>
              </a:tr>
              <a:tr h="3340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 b="1"/>
                        <a:t>校级管理员申报</a:t>
                      </a:r>
                      <a:endParaRPr lang="zh-CN" altLang="en-US" sz="1000" b="1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 b="1"/>
                        <a:t>院系管理员申报</a:t>
                      </a:r>
                      <a:endParaRPr lang="zh-CN" altLang="en-US" sz="1000" b="1"/>
                    </a:p>
                  </a:txBody>
                  <a:tcPr marL="12700" marR="12700" marT="12700" anchor="ctr"/>
                </a:tc>
              </a:tr>
              <a:tr h="49720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第一步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院系管理员老师收集提交实习结束的学生上报信息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院系管理员系统上报实习结束的学生上报信息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3333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第二步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校级管理员汇总审核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校级管理员在线审核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4895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第三步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校级管理员上报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院系管理员处理系统审核失败的数据再次申报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3962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第四步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院系管理员处理审核失败的数据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校级管理再次审核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4902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第五步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校级管理员再次上报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查看上报进度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</a:tr>
              <a:tr h="4895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000"/>
                        <a:t>第六步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000"/>
                        <a:t>查看上报进去</a:t>
                      </a:r>
                      <a:endParaRPr lang="zh-CN" altLang="en-US" sz="1000"/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/>
                    </a:p>
                  </a:txBody>
                  <a:tcPr marL="12700" marR="12700" marT="1270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账户获取及登陆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4675" y="943610"/>
            <a:ext cx="3309620" cy="1162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账号怎么获取？</a:t>
            </a:r>
            <a:endParaRPr lang="zh-CN" altLang="en-US" sz="12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校级管理员账号教育行政部门生成分配；院系管理员账号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由校级账号添加生成。</a:t>
            </a:r>
            <a:endParaRPr lang="zh-CN" altLang="en-US" sz="12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 sz="12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登录网址：</a:t>
            </a:r>
            <a:r>
              <a:rPr lang="zh-CN" altLang="en-US" sz="1200">
                <a:solidFill>
                  <a:srgbClr val="0070C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https://sx.chsi.com.cn/htgl/</a:t>
            </a:r>
            <a:endParaRPr lang="zh-CN" altLang="en-US"/>
          </a:p>
          <a:p>
            <a:pPr>
              <a:lnSpc>
                <a:spcPct val="200000"/>
              </a:lnSpc>
            </a:pPr>
            <a:r>
              <a:rPr lang="en-US" altLang="zh-CN"/>
              <a:t> </a:t>
            </a:r>
            <a:endParaRPr lang="zh-CN" altLang="en-US"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7826" t="2708" r="2814"/>
          <a:stretch>
            <a:fillRect/>
          </a:stretch>
        </p:blipFill>
        <p:spPr>
          <a:xfrm>
            <a:off x="4223385" y="943610"/>
            <a:ext cx="3871595" cy="3011805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lstStyle/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院系账户分配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11505" y="411480"/>
            <a:ext cx="7629525" cy="1162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院系管理员账号</a:t>
            </a: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由校级账号添加生成</a:t>
            </a:r>
            <a:r>
              <a:rPr lang="en-US" altLang="zh-CN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 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200000"/>
              </a:lnSpc>
            </a:pP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2005" y="998855"/>
            <a:ext cx="7475855" cy="3702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1482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实习上报数据准备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lstStyle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02</a:t>
            </a: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jYzODNjMGI2OGMwMmM2YzkyODdiNmY1OTY5ZGEzZmEifQ=="/>
  <p:tag name="KSO_WPP_MARK_KEY" val="af8dabb7-1de3-4709-adfc-3c1d41fc14b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253,&quot;width&quot;:14603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8505,&quot;width&quot;:9015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4b68c11-101e-4ea6-88c2-01feaf67f914}"/>
  <p:tag name="TABLE_ENDDRAG_ORIGIN_RECT" val="332*266"/>
  <p:tag name="TABLE_ENDDRAG_RECT" val="322*64*332*27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6870,&quot;width&quot;:9615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67a591d-e76d-4327-a185-d7effed30fd1}"/>
  <p:tag name="TABLE_ENDDRAG_ORIGIN_RECT" val="616*277"/>
  <p:tag name="TABLE_ENDDRAG_RECT" val="58*65*593*27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bc90e97-4c81-4751-b51a-66dbfe209db0}"/>
  <p:tag name="TABLE_ENDDRAG_ORIGIN_RECT" val="567*293"/>
  <p:tag name="TABLE_ENDDRAG_RECT" val="65*78*567*29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ca22f9e-45b8-4c12-ab46-fb9a9d02271b}"/>
  <p:tag name="TABLE_ENDDRAG_ORIGIN_RECT" val="526*267"/>
  <p:tag name="TABLE_ENDDRAG_RECT" val="65*60*553*26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1963</Words>
  <Application>Microsoft Office PowerPoint</Application>
  <PresentationFormat>全屏显示(16:9)</PresentationFormat>
  <Paragraphs>190</Paragraphs>
  <Slides>27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DIN Alternate</vt:lpstr>
      <vt:lpstr>Microsoft YaHei Bold</vt:lpstr>
      <vt:lpstr>Microsoft YaHei Regular</vt:lpstr>
      <vt:lpstr>Noto Serif CJK SC</vt:lpstr>
      <vt:lpstr>方正黑体简体</vt:lpstr>
      <vt:lpstr>宋体</vt:lpstr>
      <vt:lpstr>微软雅黑</vt:lpstr>
      <vt:lpstr>字魂105号-简雅黑</vt:lpstr>
      <vt:lpstr>Arial</vt:lpstr>
      <vt:lpstr>Calibri</vt:lpstr>
      <vt:lpstr>Calibri Light</vt:lpstr>
      <vt:lpstr>Wingdings</vt:lpstr>
      <vt:lpstr>Office 主题</vt:lpstr>
      <vt:lpstr>1_自定义设计方案</vt:lpstr>
      <vt:lpstr>Office 主题</vt:lpstr>
      <vt:lpstr>2_自定义设计方案</vt:lpstr>
      <vt:lpstr>自定义设计方案</vt:lpstr>
      <vt:lpstr>Microsoft Word 文档</vt:lpstr>
      <vt:lpstr>PowerPoint 演示文稿</vt:lpstr>
      <vt:lpstr>PowerPoint 演示文稿</vt:lpstr>
      <vt:lpstr>PowerPoint 演示文稿</vt:lpstr>
      <vt:lpstr>报送内容</vt:lpstr>
      <vt:lpstr>报送要求</vt:lpstr>
      <vt:lpstr>人员分工</vt:lpstr>
      <vt:lpstr>账户获取及登陆</vt:lpstr>
      <vt:lpstr>院系账户分配</vt:lpstr>
      <vt:lpstr>PowerPoint 演示文稿</vt:lpstr>
      <vt:lpstr>收集的数据指标</vt:lpstr>
      <vt:lpstr>重点指标说明</vt:lpstr>
      <vt:lpstr>数据收集时间范围</vt:lpstr>
      <vt:lpstr>数据收集方式</vt:lpstr>
      <vt:lpstr>PowerPoint 演示文稿</vt:lpstr>
      <vt:lpstr>上报流程</vt:lpstr>
      <vt:lpstr>下载模板</vt:lpstr>
      <vt:lpstr>批量上报</vt:lpstr>
      <vt:lpstr>数据校验</vt:lpstr>
      <vt:lpstr>校验失败数据处理</vt:lpstr>
      <vt:lpstr>上报数据的编辑与删除</vt:lpstr>
      <vt:lpstr>查看上报数据</vt:lpstr>
      <vt:lpstr>PowerPoint 演示文稿</vt:lpstr>
      <vt:lpstr>方案上报负责人</vt:lpstr>
      <vt:lpstr>方案维度与规则</vt:lpstr>
      <vt:lpstr>方案的上传、编辑与修改</vt:lpstr>
      <vt:lpstr>PowerPoint 演示文稿</vt:lpstr>
      <vt:lpstr>常见问题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Zhang Ting</dc:creator>
  <cp:lastModifiedBy>113</cp:lastModifiedBy>
  <cp:revision>616</cp:revision>
  <dcterms:created xsi:type="dcterms:W3CDTF">2023-02-21T03:43:00Z</dcterms:created>
  <dcterms:modified xsi:type="dcterms:W3CDTF">2023-02-24T07:38:09Z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8FD07EDC1A9042D0B80CBA71E862767C</vt:lpwstr>
  </property>
</Properties>
</file>