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6" r:id="rId3"/>
    <p:sldId id="258" r:id="rId4"/>
    <p:sldId id="283" r:id="rId5"/>
    <p:sldId id="281" r:id="rId6"/>
    <p:sldId id="403" r:id="rId7"/>
    <p:sldId id="374" r:id="rId8"/>
    <p:sldId id="280" r:id="rId9"/>
    <p:sldId id="356" r:id="rId10"/>
    <p:sldId id="378" r:id="rId11"/>
    <p:sldId id="317" r:id="rId12"/>
    <p:sldId id="348" r:id="rId13"/>
    <p:sldId id="375" r:id="rId14"/>
    <p:sldId id="277" r:id="rId15"/>
    <p:sldId id="360" r:id="rId16"/>
    <p:sldId id="363" r:id="rId17"/>
    <p:sldId id="364" r:id="rId18"/>
    <p:sldId id="365" r:id="rId19"/>
    <p:sldId id="325" r:id="rId20"/>
    <p:sldId id="376" r:id="rId21"/>
    <p:sldId id="284" r:id="rId22"/>
    <p:sldId id="429" r:id="rId23"/>
    <p:sldId id="357" r:id="rId24"/>
    <p:sldId id="379" r:id="rId25"/>
    <p:sldId id="380" r:id="rId26"/>
    <p:sldId id="377" r:id="rId27"/>
    <p:sldId id="361" r:id="rId28"/>
    <p:sldId id="359" r:id="rId29"/>
    <p:sldId id="367" r:id="rId30"/>
    <p:sldId id="369" r:id="rId31"/>
    <p:sldId id="400" r:id="rId32"/>
    <p:sldId id="362" r:id="rId33"/>
  </p:sldIdLst>
  <p:sldSz cx="12192000" cy="6858000"/>
  <p:notesSz cx="6858000" cy="9144000"/>
  <p:custDataLst>
    <p:tags r:id="rId37"/>
  </p:custDataLst>
  <p:defaultTextStyle>
    <a:defPPr>
      <a:defRPr lang="zh-CN"/>
    </a:defPPr>
    <a:lvl1pPr marL="0" lvl="0"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FFFFFF"/>
    <a:srgbClr val="FDFDFD"/>
    <a:srgbClr val="00745C"/>
    <a:srgbClr val="007400"/>
    <a:srgbClr val="FFFF66"/>
    <a:srgbClr val="FF3300"/>
    <a:srgbClr val="CC3300"/>
    <a:srgbClr val="00CC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p:restoredTop sz="94660"/>
  </p:normalViewPr>
  <p:slideViewPr>
    <p:cSldViewPr showGuides="1">
      <p:cViewPr varScale="1">
        <p:scale>
          <a:sx n="82" d="100"/>
          <a:sy n="82" d="100"/>
        </p:scale>
        <p:origin x="686" y="58"/>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6CE9BE2-4A51-4219-A9C3-D124A403AF01}" type="doc">
      <dgm:prSet loTypeId="urn:microsoft.com/office/officeart/2005/8/layout/process2" loCatId="process" qsTypeId="urn:microsoft.com/office/officeart/2005/8/quickstyle/simple2#1" qsCatId="simple" csTypeId="urn:microsoft.com/office/officeart/2005/8/colors/accent0_3#1" csCatId="mainScheme" phldr="1"/>
      <dgm:spPr/>
      <dgm:t>
        <a:bodyPr/>
        <a:lstStyle/>
        <a:p>
          <a:endParaRPr lang="zh-CN" altLang="en-US"/>
        </a:p>
      </dgm:t>
    </dgm:pt>
    <dgm:pt modelId="{251E1759-4388-4414-9F17-2B5CB7DA71F4}">
      <dgm:prSet phldrT="[文本]" custT="1"/>
      <dgm:spPr/>
      <dgm:t>
        <a:bodyPr/>
        <a:lstStyle/>
        <a:p>
          <a:r>
            <a:rPr lang="zh-CN" altLang="en-US" sz="2800" dirty="0">
              <a:latin typeface="微软雅黑" panose="020B0503020204020204" pitchFamily="34" charset="-122"/>
              <a:ea typeface="微软雅黑" panose="020B0503020204020204" pitchFamily="34" charset="-122"/>
            </a:rPr>
            <a:t>详细了解规章、程序 自主确定</a:t>
          </a:r>
        </a:p>
      </dgm:t>
    </dgm:pt>
    <dgm:pt modelId="{CA342348-8065-4E78-9E41-D1E68560559C}" cxnId="{78DA91EE-F0FE-4BA8-88B6-CF5F7788BDDE}" type="par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21275708-9054-411E-AA6A-0F61E68A877B}" cxnId="{78DA91EE-F0FE-4BA8-88B6-CF5F7788BDDE}" type="sibTrans">
      <dgm:prSet custT="1"/>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0AC3810E-372F-4398-8ADE-D2720B26E9C7}">
      <dgm:prSet phldrT="[文本]" custT="1"/>
      <dgm:spPr/>
      <dgm:t>
        <a:bodyPr/>
        <a:lstStyle/>
        <a:p>
          <a:r>
            <a:rPr lang="zh-CN" altLang="en-US" sz="2800">
              <a:latin typeface="微软雅黑" panose="020B0503020204020204" pitchFamily="34" charset="-122"/>
              <a:ea typeface="微软雅黑" panose="020B0503020204020204" pitchFamily="34" charset="-122"/>
            </a:rPr>
            <a:t>网上报名、审核批准</a:t>
          </a:r>
          <a:endParaRPr lang="zh-CN" altLang="en-US" sz="2800" dirty="0">
            <a:latin typeface="微软雅黑" panose="020B0503020204020204" pitchFamily="34" charset="-122"/>
            <a:ea typeface="微软雅黑" panose="020B0503020204020204" pitchFamily="34" charset="-122"/>
          </a:endParaRPr>
        </a:p>
      </dgm:t>
    </dgm:pt>
    <dgm:pt modelId="{8D863218-EC9F-40F5-B98A-6B3AD67DFA75}" cxnId="{F958C031-F96F-446F-A8D2-8A88D8006FB4}" type="par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B4BDA0D7-7B69-4ABF-BC6C-1FFB8583F64C}" cxnId="{F958C031-F96F-446F-A8D2-8A88D8006FB4}" type="sibTrans">
      <dgm:prSet custT="1"/>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70C6B9F1-383F-471E-B3B5-13FBEDF86DA7}">
      <dgm:prSet phldrT="[文本]" custT="1"/>
      <dgm:spPr/>
      <dgm:t>
        <a:bodyPr/>
        <a:lstStyle/>
        <a:p>
          <a:pPr>
            <a:lnSpc>
              <a:spcPts val="2000"/>
            </a:lnSpc>
          </a:pPr>
          <a:r>
            <a:rPr lang="zh-CN" altLang="en-US" sz="2800" spc="0" baseline="0" dirty="0">
              <a:latin typeface="微软雅黑" panose="020B0503020204020204" pitchFamily="34" charset="-122"/>
              <a:ea typeface="微软雅黑" panose="020B0503020204020204" pitchFamily="34" charset="-122"/>
            </a:rPr>
            <a:t>每学期初选课</a:t>
          </a:r>
          <a:endParaRPr lang="en-US" altLang="zh-CN" sz="2800" spc="0" baseline="0" dirty="0">
            <a:latin typeface="微软雅黑" panose="020B0503020204020204" pitchFamily="34" charset="-122"/>
            <a:ea typeface="微软雅黑" panose="020B0503020204020204" pitchFamily="34" charset="-122"/>
          </a:endParaRPr>
        </a:p>
        <a:p>
          <a:pPr>
            <a:lnSpc>
              <a:spcPts val="2000"/>
            </a:lnSpc>
          </a:pPr>
          <a:r>
            <a:rPr lang="zh-CN" altLang="en-US" sz="2800" spc="0" baseline="0" dirty="0">
              <a:latin typeface="微软雅黑" panose="020B0503020204020204" pitchFamily="34" charset="-122"/>
              <a:ea typeface="微软雅黑" panose="020B0503020204020204" pitchFamily="34" charset="-122"/>
            </a:rPr>
            <a:t>（按照执行计划、有计划的选课）</a:t>
          </a:r>
        </a:p>
      </dgm:t>
    </dgm:pt>
    <dgm:pt modelId="{421232DC-4079-46D7-BB5E-E371827198FD}" cxnId="{910F29EE-40C5-4424-947F-A4401761042F}" type="par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873D3B72-A219-47A2-96D8-E9528078B216}" cxnId="{910F29EE-40C5-4424-947F-A4401761042F}" type="sibTrans">
      <dgm:prSet custT="1"/>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76FC6A66-1D4D-4C1C-9295-6A78AA5B8691}">
      <dgm:prSet custT="1"/>
      <dgm:spPr/>
      <dgm:t>
        <a:bodyPr/>
        <a:lstStyle/>
        <a:p>
          <a:r>
            <a:rPr lang="zh-CN" altLang="en-US" sz="2800">
              <a:latin typeface="微软雅黑" panose="020B0503020204020204" pitchFamily="34" charset="-122"/>
              <a:ea typeface="微软雅黑" panose="020B0503020204020204" pitchFamily="34" charset="-122"/>
            </a:rPr>
            <a:t>辅修毕业、学位审查</a:t>
          </a:r>
          <a:endParaRPr lang="zh-CN" altLang="en-US" sz="2800" dirty="0">
            <a:latin typeface="微软雅黑" panose="020B0503020204020204" pitchFamily="34" charset="-122"/>
            <a:ea typeface="微软雅黑" panose="020B0503020204020204" pitchFamily="34" charset="-122"/>
          </a:endParaRPr>
        </a:p>
      </dgm:t>
    </dgm:pt>
    <dgm:pt modelId="{C2E9B232-CBBA-4EFA-B02B-6A83DF9A0103}" cxnId="{D1CE2886-1666-48F4-93EA-F6AEF21C384A}" type="par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A44CA860-C5A1-46D3-A2F2-A8900101A708}" cxnId="{D1CE2886-1666-48F4-93EA-F6AEF21C384A}" type="sib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A5D30A79-2FAE-473B-ADCC-54AFC41E0B44}">
      <dgm:prSet phldrT="[文本]" custT="1"/>
      <dgm:spPr/>
      <dgm:t>
        <a:bodyPr/>
        <a:lstStyle/>
        <a:p>
          <a:r>
            <a:rPr lang="zh-CN" altLang="en-US" sz="2800">
              <a:latin typeface="微软雅黑" panose="020B0503020204020204" pitchFamily="34" charset="-122"/>
              <a:ea typeface="微软雅黑" panose="020B0503020204020204" pitchFamily="34" charset="-122"/>
            </a:rPr>
            <a:t>按照选课学分交费</a:t>
          </a:r>
          <a:endParaRPr lang="zh-CN" altLang="en-US" sz="2800" dirty="0">
            <a:latin typeface="微软雅黑" panose="020B0503020204020204" pitchFamily="34" charset="-122"/>
            <a:ea typeface="微软雅黑" panose="020B0503020204020204" pitchFamily="34" charset="-122"/>
          </a:endParaRPr>
        </a:p>
      </dgm:t>
    </dgm:pt>
    <dgm:pt modelId="{0494A5B6-27F6-447F-8377-0ECD8FECC5BE}" cxnId="{C7D13EFF-80B1-46DC-89C5-89522F591FDA}" type="parTrans">
      <dgm:prSet/>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B00E981C-7881-4721-986D-EE52228946FE}" cxnId="{C7D13EFF-80B1-46DC-89C5-89522F591FDA}" type="sibTrans">
      <dgm:prSet custT="1"/>
      <dgm:spPr/>
      <dgm:t>
        <a:bodyPr/>
        <a:lstStyle/>
        <a:p>
          <a:endParaRPr lang="zh-CN" altLang="en-US" sz="2800">
            <a:solidFill>
              <a:schemeClr val="tx1"/>
            </a:solidFill>
            <a:latin typeface="微软雅黑" panose="020B0503020204020204" pitchFamily="34" charset="-122"/>
            <a:ea typeface="微软雅黑" panose="020B0503020204020204" pitchFamily="34" charset="-122"/>
          </a:endParaRPr>
        </a:p>
      </dgm:t>
    </dgm:pt>
    <dgm:pt modelId="{FC661D79-D3ED-4E3F-B566-C2683617D8A1}" type="pres">
      <dgm:prSet presAssocID="{F6CE9BE2-4A51-4219-A9C3-D124A403AF01}" presName="linearFlow" presStyleCnt="0">
        <dgm:presLayoutVars>
          <dgm:resizeHandles val="exact"/>
        </dgm:presLayoutVars>
      </dgm:prSet>
      <dgm:spPr/>
    </dgm:pt>
    <dgm:pt modelId="{E734258A-BE89-4F51-A41E-29186B39EC89}" type="pres">
      <dgm:prSet presAssocID="{251E1759-4388-4414-9F17-2B5CB7DA71F4}" presName="node" presStyleLbl="node1" presStyleIdx="0" presStyleCnt="5" custScaleX="303263">
        <dgm:presLayoutVars>
          <dgm:bulletEnabled val="1"/>
        </dgm:presLayoutVars>
      </dgm:prSet>
      <dgm:spPr/>
    </dgm:pt>
    <dgm:pt modelId="{E08883A4-A7CA-43B7-9641-C80410D333BF}" type="pres">
      <dgm:prSet presAssocID="{21275708-9054-411E-AA6A-0F61E68A877B}" presName="sibTrans" presStyleLbl="sibTrans2D1" presStyleIdx="0" presStyleCnt="4"/>
      <dgm:spPr/>
    </dgm:pt>
    <dgm:pt modelId="{C64048B8-3BD6-4A8B-ABBA-12413735F6E0}" type="pres">
      <dgm:prSet presAssocID="{21275708-9054-411E-AA6A-0F61E68A877B}" presName="connectorText" presStyleLbl="sibTrans2D1" presStyleIdx="0" presStyleCnt="4"/>
      <dgm:spPr/>
    </dgm:pt>
    <dgm:pt modelId="{E7E10020-AF5B-4827-865A-C79ADFDE4B7D}" type="pres">
      <dgm:prSet presAssocID="{0AC3810E-372F-4398-8ADE-D2720B26E9C7}" presName="node" presStyleLbl="node1" presStyleIdx="1" presStyleCnt="5" custScaleX="302782">
        <dgm:presLayoutVars>
          <dgm:bulletEnabled val="1"/>
        </dgm:presLayoutVars>
      </dgm:prSet>
      <dgm:spPr/>
    </dgm:pt>
    <dgm:pt modelId="{91033AE5-A3CD-422E-B518-F42BD841AA8C}" type="pres">
      <dgm:prSet presAssocID="{B4BDA0D7-7B69-4ABF-BC6C-1FFB8583F64C}" presName="sibTrans" presStyleLbl="sibTrans2D1" presStyleIdx="1" presStyleCnt="4"/>
      <dgm:spPr/>
    </dgm:pt>
    <dgm:pt modelId="{DCCFF7E7-6475-449C-BC81-C93195C0A90C}" type="pres">
      <dgm:prSet presAssocID="{B4BDA0D7-7B69-4ABF-BC6C-1FFB8583F64C}" presName="connectorText" presStyleLbl="sibTrans2D1" presStyleIdx="1" presStyleCnt="4"/>
      <dgm:spPr/>
    </dgm:pt>
    <dgm:pt modelId="{EDC7065E-9BB5-4F60-B92F-70B990E0D49D}" type="pres">
      <dgm:prSet presAssocID="{70C6B9F1-383F-471E-B3B5-13FBEDF86DA7}" presName="node" presStyleLbl="node1" presStyleIdx="2" presStyleCnt="5" custScaleX="301998" custScaleY="224617" custLinFactNeighborX="-223" custLinFactNeighborY="-15444">
        <dgm:presLayoutVars>
          <dgm:bulletEnabled val="1"/>
        </dgm:presLayoutVars>
      </dgm:prSet>
      <dgm:spPr/>
    </dgm:pt>
    <dgm:pt modelId="{EAF76801-26C0-4B60-9F36-3617067CA9FE}" type="pres">
      <dgm:prSet presAssocID="{873D3B72-A219-47A2-96D8-E9528078B216}" presName="sibTrans" presStyleLbl="sibTrans2D1" presStyleIdx="2" presStyleCnt="4"/>
      <dgm:spPr/>
    </dgm:pt>
    <dgm:pt modelId="{CF557BEC-8DB5-4556-812C-1FEDD4F5C051}" type="pres">
      <dgm:prSet presAssocID="{873D3B72-A219-47A2-96D8-E9528078B216}" presName="connectorText" presStyleLbl="sibTrans2D1" presStyleIdx="2" presStyleCnt="4"/>
      <dgm:spPr/>
    </dgm:pt>
    <dgm:pt modelId="{759907F7-BFF3-445B-AA38-E7E0E0C5192D}" type="pres">
      <dgm:prSet presAssocID="{A5D30A79-2FAE-473B-ADCC-54AFC41E0B44}" presName="node" presStyleLbl="node1" presStyleIdx="3" presStyleCnt="5" custScaleX="302782">
        <dgm:presLayoutVars>
          <dgm:bulletEnabled val="1"/>
        </dgm:presLayoutVars>
      </dgm:prSet>
      <dgm:spPr/>
    </dgm:pt>
    <dgm:pt modelId="{EA16B84C-7ED2-4608-9E42-6708876BE810}" type="pres">
      <dgm:prSet presAssocID="{B00E981C-7881-4721-986D-EE52228946FE}" presName="sibTrans" presStyleLbl="sibTrans2D1" presStyleIdx="3" presStyleCnt="4"/>
      <dgm:spPr/>
    </dgm:pt>
    <dgm:pt modelId="{BB49776E-0117-4A68-B80C-4B5D47E88560}" type="pres">
      <dgm:prSet presAssocID="{B00E981C-7881-4721-986D-EE52228946FE}" presName="connectorText" presStyleLbl="sibTrans2D1" presStyleIdx="3" presStyleCnt="4"/>
      <dgm:spPr/>
    </dgm:pt>
    <dgm:pt modelId="{9541E978-5507-4F1B-8D0E-8DD353F3FD5E}" type="pres">
      <dgm:prSet presAssocID="{76FC6A66-1D4D-4C1C-9295-6A78AA5B8691}" presName="node" presStyleLbl="node1" presStyleIdx="4" presStyleCnt="5" custScaleX="302782">
        <dgm:presLayoutVars>
          <dgm:bulletEnabled val="1"/>
        </dgm:presLayoutVars>
      </dgm:prSet>
      <dgm:spPr/>
    </dgm:pt>
  </dgm:ptLst>
  <dgm:cxnLst>
    <dgm:cxn modelId="{1B736512-BEE9-4361-A0F0-B0DB2A3A527E}" type="presOf" srcId="{873D3B72-A219-47A2-96D8-E9528078B216}" destId="{CF557BEC-8DB5-4556-812C-1FEDD4F5C051}" srcOrd="1" destOrd="0" presId="urn:microsoft.com/office/officeart/2005/8/layout/process2"/>
    <dgm:cxn modelId="{F958C031-F96F-446F-A8D2-8A88D8006FB4}" srcId="{F6CE9BE2-4A51-4219-A9C3-D124A403AF01}" destId="{0AC3810E-372F-4398-8ADE-D2720B26E9C7}" srcOrd="1" destOrd="0" parTransId="{8D863218-EC9F-40F5-B98A-6B3AD67DFA75}" sibTransId="{B4BDA0D7-7B69-4ABF-BC6C-1FFB8583F64C}"/>
    <dgm:cxn modelId="{E2AE0461-D96F-4A97-8A78-23F489992ECB}" type="presOf" srcId="{70C6B9F1-383F-471E-B3B5-13FBEDF86DA7}" destId="{EDC7065E-9BB5-4F60-B92F-70B990E0D49D}" srcOrd="0" destOrd="0" presId="urn:microsoft.com/office/officeart/2005/8/layout/process2"/>
    <dgm:cxn modelId="{2C87F547-4D65-413A-97DD-889ACB5EC832}" type="presOf" srcId="{21275708-9054-411E-AA6A-0F61E68A877B}" destId="{E08883A4-A7CA-43B7-9641-C80410D333BF}" srcOrd="0" destOrd="0" presId="urn:microsoft.com/office/officeart/2005/8/layout/process2"/>
    <dgm:cxn modelId="{87A8044A-9D18-4D2D-8081-28CEB2E0F9B4}" type="presOf" srcId="{B00E981C-7881-4721-986D-EE52228946FE}" destId="{BB49776E-0117-4A68-B80C-4B5D47E88560}" srcOrd="1" destOrd="0" presId="urn:microsoft.com/office/officeart/2005/8/layout/process2"/>
    <dgm:cxn modelId="{7CB7B64E-2463-486A-B600-310E4E31EEE7}" type="presOf" srcId="{873D3B72-A219-47A2-96D8-E9528078B216}" destId="{EAF76801-26C0-4B60-9F36-3617067CA9FE}" srcOrd="0" destOrd="0" presId="urn:microsoft.com/office/officeart/2005/8/layout/process2"/>
    <dgm:cxn modelId="{DC1B186F-DD40-4FE7-9E54-3EEECD59A172}" type="presOf" srcId="{76FC6A66-1D4D-4C1C-9295-6A78AA5B8691}" destId="{9541E978-5507-4F1B-8D0E-8DD353F3FD5E}" srcOrd="0" destOrd="0" presId="urn:microsoft.com/office/officeart/2005/8/layout/process2"/>
    <dgm:cxn modelId="{1DED306F-3198-45F6-905A-EE1C019E66B3}" type="presOf" srcId="{F6CE9BE2-4A51-4219-A9C3-D124A403AF01}" destId="{FC661D79-D3ED-4E3F-B566-C2683617D8A1}" srcOrd="0" destOrd="0" presId="urn:microsoft.com/office/officeart/2005/8/layout/process2"/>
    <dgm:cxn modelId="{D1CE2886-1666-48F4-93EA-F6AEF21C384A}" srcId="{F6CE9BE2-4A51-4219-A9C3-D124A403AF01}" destId="{76FC6A66-1D4D-4C1C-9295-6A78AA5B8691}" srcOrd="4" destOrd="0" parTransId="{C2E9B232-CBBA-4EFA-B02B-6A83DF9A0103}" sibTransId="{A44CA860-C5A1-46D3-A2F2-A8900101A708}"/>
    <dgm:cxn modelId="{85231C8A-E456-4EE1-B177-8244EFD9239C}" type="presOf" srcId="{A5D30A79-2FAE-473B-ADCC-54AFC41E0B44}" destId="{759907F7-BFF3-445B-AA38-E7E0E0C5192D}" srcOrd="0" destOrd="0" presId="urn:microsoft.com/office/officeart/2005/8/layout/process2"/>
    <dgm:cxn modelId="{FBD83B90-10DB-4CB0-A452-EB5E596C9C1B}" type="presOf" srcId="{21275708-9054-411E-AA6A-0F61E68A877B}" destId="{C64048B8-3BD6-4A8B-ABBA-12413735F6E0}" srcOrd="1" destOrd="0" presId="urn:microsoft.com/office/officeart/2005/8/layout/process2"/>
    <dgm:cxn modelId="{DD8586A3-9BCF-4ACE-89BF-A9A1D3A844AD}" type="presOf" srcId="{B00E981C-7881-4721-986D-EE52228946FE}" destId="{EA16B84C-7ED2-4608-9E42-6708876BE810}" srcOrd="0" destOrd="0" presId="urn:microsoft.com/office/officeart/2005/8/layout/process2"/>
    <dgm:cxn modelId="{E88BC1C6-539A-4BF1-BC41-1A75E6AC648F}" type="presOf" srcId="{0AC3810E-372F-4398-8ADE-D2720B26E9C7}" destId="{E7E10020-AF5B-4827-865A-C79ADFDE4B7D}" srcOrd="0" destOrd="0" presId="urn:microsoft.com/office/officeart/2005/8/layout/process2"/>
    <dgm:cxn modelId="{9A6E19D9-13AA-4DDF-94BE-E92607DBAA80}" type="presOf" srcId="{B4BDA0D7-7B69-4ABF-BC6C-1FFB8583F64C}" destId="{DCCFF7E7-6475-449C-BC81-C93195C0A90C}" srcOrd="1" destOrd="0" presId="urn:microsoft.com/office/officeart/2005/8/layout/process2"/>
    <dgm:cxn modelId="{6FB01CEC-8B4C-4F50-932D-458036ACF1F0}" type="presOf" srcId="{251E1759-4388-4414-9F17-2B5CB7DA71F4}" destId="{E734258A-BE89-4F51-A41E-29186B39EC89}" srcOrd="0" destOrd="0" presId="urn:microsoft.com/office/officeart/2005/8/layout/process2"/>
    <dgm:cxn modelId="{DEF143EC-F949-4EDD-9727-52517265B4F5}" type="presOf" srcId="{B4BDA0D7-7B69-4ABF-BC6C-1FFB8583F64C}" destId="{91033AE5-A3CD-422E-B518-F42BD841AA8C}" srcOrd="0" destOrd="0" presId="urn:microsoft.com/office/officeart/2005/8/layout/process2"/>
    <dgm:cxn modelId="{910F29EE-40C5-4424-947F-A4401761042F}" srcId="{F6CE9BE2-4A51-4219-A9C3-D124A403AF01}" destId="{70C6B9F1-383F-471E-B3B5-13FBEDF86DA7}" srcOrd="2" destOrd="0" parTransId="{421232DC-4079-46D7-BB5E-E371827198FD}" sibTransId="{873D3B72-A219-47A2-96D8-E9528078B216}"/>
    <dgm:cxn modelId="{78DA91EE-F0FE-4BA8-88B6-CF5F7788BDDE}" srcId="{F6CE9BE2-4A51-4219-A9C3-D124A403AF01}" destId="{251E1759-4388-4414-9F17-2B5CB7DA71F4}" srcOrd="0" destOrd="0" parTransId="{CA342348-8065-4E78-9E41-D1E68560559C}" sibTransId="{21275708-9054-411E-AA6A-0F61E68A877B}"/>
    <dgm:cxn modelId="{C7D13EFF-80B1-46DC-89C5-89522F591FDA}" srcId="{F6CE9BE2-4A51-4219-A9C3-D124A403AF01}" destId="{A5D30A79-2FAE-473B-ADCC-54AFC41E0B44}" srcOrd="3" destOrd="0" parTransId="{0494A5B6-27F6-447F-8377-0ECD8FECC5BE}" sibTransId="{B00E981C-7881-4721-986D-EE52228946FE}"/>
    <dgm:cxn modelId="{7791DDCA-B232-4645-8BB9-B9CA98067E92}" type="presParOf" srcId="{FC661D79-D3ED-4E3F-B566-C2683617D8A1}" destId="{E734258A-BE89-4F51-A41E-29186B39EC89}" srcOrd="0" destOrd="0" presId="urn:microsoft.com/office/officeart/2005/8/layout/process2"/>
    <dgm:cxn modelId="{E7CA575D-C157-43C7-9F16-0456C8D439CB}" type="presParOf" srcId="{FC661D79-D3ED-4E3F-B566-C2683617D8A1}" destId="{E08883A4-A7CA-43B7-9641-C80410D333BF}" srcOrd="1" destOrd="0" presId="urn:microsoft.com/office/officeart/2005/8/layout/process2"/>
    <dgm:cxn modelId="{49D4492A-4F9D-4317-B4D9-93B07FCFD0CE}" type="presParOf" srcId="{E08883A4-A7CA-43B7-9641-C80410D333BF}" destId="{C64048B8-3BD6-4A8B-ABBA-12413735F6E0}" srcOrd="0" destOrd="0" presId="urn:microsoft.com/office/officeart/2005/8/layout/process2"/>
    <dgm:cxn modelId="{3EE66450-0415-42D7-B159-25FC3304EB70}" type="presParOf" srcId="{FC661D79-D3ED-4E3F-B566-C2683617D8A1}" destId="{E7E10020-AF5B-4827-865A-C79ADFDE4B7D}" srcOrd="2" destOrd="0" presId="urn:microsoft.com/office/officeart/2005/8/layout/process2"/>
    <dgm:cxn modelId="{7868B55C-B080-48B8-836F-4F6A6B91B850}" type="presParOf" srcId="{FC661D79-D3ED-4E3F-B566-C2683617D8A1}" destId="{91033AE5-A3CD-422E-B518-F42BD841AA8C}" srcOrd="3" destOrd="0" presId="urn:microsoft.com/office/officeart/2005/8/layout/process2"/>
    <dgm:cxn modelId="{323F49F1-03ED-4C88-9B51-87B0B090BF19}" type="presParOf" srcId="{91033AE5-A3CD-422E-B518-F42BD841AA8C}" destId="{DCCFF7E7-6475-449C-BC81-C93195C0A90C}" srcOrd="0" destOrd="0" presId="urn:microsoft.com/office/officeart/2005/8/layout/process2"/>
    <dgm:cxn modelId="{C9FD8C64-EAB0-4871-8768-F2172EC07FB0}" type="presParOf" srcId="{FC661D79-D3ED-4E3F-B566-C2683617D8A1}" destId="{EDC7065E-9BB5-4F60-B92F-70B990E0D49D}" srcOrd="4" destOrd="0" presId="urn:microsoft.com/office/officeart/2005/8/layout/process2"/>
    <dgm:cxn modelId="{FDA4F14E-A753-480D-9C8F-C542ECCC0685}" type="presParOf" srcId="{FC661D79-D3ED-4E3F-B566-C2683617D8A1}" destId="{EAF76801-26C0-4B60-9F36-3617067CA9FE}" srcOrd="5" destOrd="0" presId="urn:microsoft.com/office/officeart/2005/8/layout/process2"/>
    <dgm:cxn modelId="{46EBED75-688A-4F7B-8948-2908CD0302CB}" type="presParOf" srcId="{EAF76801-26C0-4B60-9F36-3617067CA9FE}" destId="{CF557BEC-8DB5-4556-812C-1FEDD4F5C051}" srcOrd="0" destOrd="0" presId="urn:microsoft.com/office/officeart/2005/8/layout/process2"/>
    <dgm:cxn modelId="{9167FDA4-C305-4749-9EF5-C832E29A6D79}" type="presParOf" srcId="{FC661D79-D3ED-4E3F-B566-C2683617D8A1}" destId="{759907F7-BFF3-445B-AA38-E7E0E0C5192D}" srcOrd="6" destOrd="0" presId="urn:microsoft.com/office/officeart/2005/8/layout/process2"/>
    <dgm:cxn modelId="{ED145D86-C83C-492E-B8C3-596F5AED32D3}" type="presParOf" srcId="{FC661D79-D3ED-4E3F-B566-C2683617D8A1}" destId="{EA16B84C-7ED2-4608-9E42-6708876BE810}" srcOrd="7" destOrd="0" presId="urn:microsoft.com/office/officeart/2005/8/layout/process2"/>
    <dgm:cxn modelId="{26B7BA7A-DF72-4DFF-BA7A-D39202E8FAF9}" type="presParOf" srcId="{EA16B84C-7ED2-4608-9E42-6708876BE810}" destId="{BB49776E-0117-4A68-B80C-4B5D47E88560}" srcOrd="0" destOrd="0" presId="urn:microsoft.com/office/officeart/2005/8/layout/process2"/>
    <dgm:cxn modelId="{BE8FEDA4-78CD-4FC4-BB59-61A6E1343D42}" type="presParOf" srcId="{FC661D79-D3ED-4E3F-B566-C2683617D8A1}" destId="{9541E978-5507-4F1B-8D0E-8DD353F3FD5E}"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67782" cy="4482377"/>
        <a:chOff x="0" y="0"/>
        <a:chExt cx="7767782" cy="4482377"/>
      </a:xfrm>
    </dsp:grpSpPr>
    <dsp:sp modelId="{E734258A-BE89-4F51-A41E-29186B39EC89}">
      <dsp:nvSpPr>
        <dsp:cNvPr id="3" name="圆角矩形 2"/>
        <dsp:cNvSpPr/>
      </dsp:nvSpPr>
      <dsp:spPr bwMode="white">
        <a:xfrm>
          <a:off x="586993" y="0"/>
          <a:ext cx="6593796" cy="543571"/>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latin typeface="微软雅黑" panose="020B0503020204020204" pitchFamily="34" charset="-122"/>
              <a:ea typeface="微软雅黑" panose="020B0503020204020204" pitchFamily="34" charset="-122"/>
            </a:rPr>
            <a:t>详细了解规章、程序 自主确定</a:t>
          </a:r>
        </a:p>
      </dsp:txBody>
      <dsp:txXfrm>
        <a:off x="586993" y="0"/>
        <a:ext cx="6593796" cy="543571"/>
      </dsp:txXfrm>
    </dsp:sp>
    <dsp:sp modelId="{E08883A4-A7CA-43B7-9641-C80410D333BF}">
      <dsp:nvSpPr>
        <dsp:cNvPr id="4" name="右箭头 3"/>
        <dsp:cNvSpPr/>
      </dsp:nvSpPr>
      <dsp:spPr bwMode="white">
        <a:xfrm rot="5399999">
          <a:off x="3781971" y="557160"/>
          <a:ext cx="203839" cy="244607"/>
        </a:xfrm>
        <a:prstGeom prst="rightArrow">
          <a:avLst>
            <a:gd name="adj1" fmla="val 60000"/>
            <a:gd name="adj2" fmla="val 50000"/>
          </a:avLst>
        </a:prstGeom>
      </dsp:spPr>
      <dsp:style>
        <a:lnRef idx="0">
          <a:schemeClr val="dk2">
            <a:tint val="60000"/>
          </a:schemeClr>
        </a:lnRef>
        <a:fillRef idx="1">
          <a:schemeClr val="dk2">
            <a:tint val="60000"/>
          </a:schemeClr>
        </a:fillRef>
        <a:effectRef idx="1">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a:solidFill>
              <a:schemeClr val="tx1"/>
            </a:solidFill>
            <a:latin typeface="微软雅黑" panose="020B0503020204020204" pitchFamily="34" charset="-122"/>
            <a:ea typeface="微软雅黑" panose="020B0503020204020204" pitchFamily="34" charset="-122"/>
          </a:endParaRPr>
        </a:p>
      </dsp:txBody>
      <dsp:txXfrm rot="5399999">
        <a:off x="3781971" y="557160"/>
        <a:ext cx="203839" cy="244607"/>
      </dsp:txXfrm>
    </dsp:sp>
    <dsp:sp modelId="{E7E10020-AF5B-4827-865A-C79ADFDE4B7D}">
      <dsp:nvSpPr>
        <dsp:cNvPr id="5" name="圆角矩形 4"/>
        <dsp:cNvSpPr/>
      </dsp:nvSpPr>
      <dsp:spPr bwMode="white">
        <a:xfrm>
          <a:off x="592222" y="815356"/>
          <a:ext cx="6583338" cy="543571"/>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a:latin typeface="微软雅黑" panose="020B0503020204020204" pitchFamily="34" charset="-122"/>
              <a:ea typeface="微软雅黑" panose="020B0503020204020204" pitchFamily="34" charset="-122"/>
            </a:rPr>
            <a:t>网上报名、审核批准</a:t>
          </a:r>
          <a:endParaRPr lang="zh-CN" altLang="en-US" sz="2800" dirty="0">
            <a:latin typeface="微软雅黑" panose="020B0503020204020204" pitchFamily="34" charset="-122"/>
            <a:ea typeface="微软雅黑" panose="020B0503020204020204" pitchFamily="34" charset="-122"/>
          </a:endParaRPr>
        </a:p>
      </dsp:txBody>
      <dsp:txXfrm>
        <a:off x="592222" y="815356"/>
        <a:ext cx="6583338" cy="543571"/>
      </dsp:txXfrm>
    </dsp:sp>
    <dsp:sp modelId="{91033AE5-A3CD-422E-B518-F42BD841AA8C}">
      <dsp:nvSpPr>
        <dsp:cNvPr id="6" name="右箭头 5"/>
        <dsp:cNvSpPr/>
      </dsp:nvSpPr>
      <dsp:spPr bwMode="white">
        <a:xfrm rot="5406744">
          <a:off x="3796025" y="1351529"/>
          <a:ext cx="172360" cy="244607"/>
        </a:xfrm>
        <a:prstGeom prst="rightArrow">
          <a:avLst>
            <a:gd name="adj1" fmla="val 60000"/>
            <a:gd name="adj2" fmla="val 50000"/>
          </a:avLst>
        </a:prstGeom>
      </dsp:spPr>
      <dsp:style>
        <a:lnRef idx="0">
          <a:schemeClr val="dk2">
            <a:tint val="60000"/>
          </a:schemeClr>
        </a:lnRef>
        <a:fillRef idx="1">
          <a:schemeClr val="dk2">
            <a:tint val="60000"/>
          </a:schemeClr>
        </a:fillRef>
        <a:effectRef idx="1">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a:solidFill>
              <a:schemeClr val="tx1"/>
            </a:solidFill>
            <a:latin typeface="微软雅黑" panose="020B0503020204020204" pitchFamily="34" charset="-122"/>
            <a:ea typeface="微软雅黑" panose="020B0503020204020204" pitchFamily="34" charset="-122"/>
          </a:endParaRPr>
        </a:p>
      </dsp:txBody>
      <dsp:txXfrm rot="5406744">
        <a:off x="3796025" y="1351529"/>
        <a:ext cx="172360" cy="244607"/>
      </dsp:txXfrm>
    </dsp:sp>
    <dsp:sp modelId="{EDC7065E-9BB5-4F60-B92F-70B990E0D49D}">
      <dsp:nvSpPr>
        <dsp:cNvPr id="7" name="圆角矩形 6"/>
        <dsp:cNvSpPr/>
      </dsp:nvSpPr>
      <dsp:spPr bwMode="white">
        <a:xfrm>
          <a:off x="595897" y="1588738"/>
          <a:ext cx="6566291" cy="1220952"/>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ts val="2000"/>
            </a:lnSpc>
            <a:spcBef>
              <a:spcPct val="0"/>
            </a:spcBef>
            <a:spcAft>
              <a:spcPct val="35000"/>
            </a:spcAft>
          </a:pPr>
          <a:r>
            <a:rPr lang="zh-CN" altLang="en-US" sz="2800" spc="0" baseline="0" dirty="0">
              <a:latin typeface="微软雅黑" panose="020B0503020204020204" pitchFamily="34" charset="-122"/>
              <a:ea typeface="微软雅黑" panose="020B0503020204020204" pitchFamily="34" charset="-122"/>
            </a:rPr>
            <a:t>每学期初选课</a:t>
          </a:r>
          <a:endParaRPr lang="en-US" altLang="zh-CN" sz="2800" spc="0" baseline="0" dirty="0">
            <a:latin typeface="微软雅黑" panose="020B0503020204020204" pitchFamily="34" charset="-122"/>
            <a:ea typeface="微软雅黑" panose="020B0503020204020204" pitchFamily="34" charset="-122"/>
          </a:endParaRPr>
        </a:p>
        <a:p>
          <a:pPr lvl="0">
            <a:lnSpc>
              <a:spcPts val="2000"/>
            </a:lnSpc>
            <a:spcBef>
              <a:spcPct val="0"/>
            </a:spcBef>
            <a:spcAft>
              <a:spcPct val="35000"/>
            </a:spcAft>
          </a:pPr>
          <a:r>
            <a:rPr lang="zh-CN" altLang="en-US" sz="2800" spc="0" baseline="0" dirty="0">
              <a:latin typeface="微软雅黑" panose="020B0503020204020204" pitchFamily="34" charset="-122"/>
              <a:ea typeface="微软雅黑" panose="020B0503020204020204" pitchFamily="34" charset="-122"/>
            </a:rPr>
            <a:t>（按照执行计划、有计划的选课）</a:t>
          </a:r>
        </a:p>
      </dsp:txBody>
      <dsp:txXfrm>
        <a:off x="595897" y="1588738"/>
        <a:ext cx="6566291" cy="1220952"/>
      </dsp:txXfrm>
    </dsp:sp>
    <dsp:sp modelId="{EAF76801-26C0-4B60-9F36-3617067CA9FE}">
      <dsp:nvSpPr>
        <dsp:cNvPr id="8" name="右箭头 7"/>
        <dsp:cNvSpPr/>
      </dsp:nvSpPr>
      <dsp:spPr bwMode="white">
        <a:xfrm rot="5393728">
          <a:off x="3764492" y="2844267"/>
          <a:ext cx="235322" cy="244607"/>
        </a:xfrm>
        <a:prstGeom prst="rightArrow">
          <a:avLst>
            <a:gd name="adj1" fmla="val 60000"/>
            <a:gd name="adj2" fmla="val 50000"/>
          </a:avLst>
        </a:prstGeom>
      </dsp:spPr>
      <dsp:style>
        <a:lnRef idx="0">
          <a:schemeClr val="dk2">
            <a:tint val="60000"/>
          </a:schemeClr>
        </a:lnRef>
        <a:fillRef idx="1">
          <a:schemeClr val="dk2">
            <a:tint val="60000"/>
          </a:schemeClr>
        </a:fillRef>
        <a:effectRef idx="1">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a:solidFill>
              <a:schemeClr val="tx1"/>
            </a:solidFill>
            <a:latin typeface="微软雅黑" panose="020B0503020204020204" pitchFamily="34" charset="-122"/>
            <a:ea typeface="微软雅黑" panose="020B0503020204020204" pitchFamily="34" charset="-122"/>
          </a:endParaRPr>
        </a:p>
      </dsp:txBody>
      <dsp:txXfrm rot="5393728">
        <a:off x="3764492" y="2844267"/>
        <a:ext cx="235322" cy="244607"/>
      </dsp:txXfrm>
    </dsp:sp>
    <dsp:sp modelId="{759907F7-BFF3-445B-AA38-E7E0E0C5192D}">
      <dsp:nvSpPr>
        <dsp:cNvPr id="9" name="圆角矩形 8"/>
        <dsp:cNvSpPr/>
      </dsp:nvSpPr>
      <dsp:spPr bwMode="white">
        <a:xfrm>
          <a:off x="592222" y="3123450"/>
          <a:ext cx="6583338" cy="543571"/>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a:latin typeface="微软雅黑" panose="020B0503020204020204" pitchFamily="34" charset="-122"/>
              <a:ea typeface="微软雅黑" panose="020B0503020204020204" pitchFamily="34" charset="-122"/>
            </a:rPr>
            <a:t>按照选课学分交费</a:t>
          </a:r>
          <a:endParaRPr lang="zh-CN" altLang="en-US" sz="2800" dirty="0">
            <a:latin typeface="微软雅黑" panose="020B0503020204020204" pitchFamily="34" charset="-122"/>
            <a:ea typeface="微软雅黑" panose="020B0503020204020204" pitchFamily="34" charset="-122"/>
          </a:endParaRPr>
        </a:p>
      </dsp:txBody>
      <dsp:txXfrm>
        <a:off x="592222" y="3123450"/>
        <a:ext cx="6583338" cy="543571"/>
      </dsp:txXfrm>
    </dsp:sp>
    <dsp:sp modelId="{EA16B84C-7ED2-4608-9E42-6708876BE810}">
      <dsp:nvSpPr>
        <dsp:cNvPr id="10" name="右箭头 9"/>
        <dsp:cNvSpPr/>
      </dsp:nvSpPr>
      <dsp:spPr bwMode="white">
        <a:xfrm rot="5399999">
          <a:off x="3781971" y="3680610"/>
          <a:ext cx="203839" cy="244607"/>
        </a:xfrm>
        <a:prstGeom prst="rightArrow">
          <a:avLst>
            <a:gd name="adj1" fmla="val 60000"/>
            <a:gd name="adj2" fmla="val 50000"/>
          </a:avLst>
        </a:prstGeom>
      </dsp:spPr>
      <dsp:style>
        <a:lnRef idx="0">
          <a:schemeClr val="dk2">
            <a:tint val="60000"/>
          </a:schemeClr>
        </a:lnRef>
        <a:fillRef idx="1">
          <a:schemeClr val="dk2">
            <a:tint val="60000"/>
          </a:schemeClr>
        </a:fillRef>
        <a:effectRef idx="1">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a:solidFill>
              <a:schemeClr val="tx1"/>
            </a:solidFill>
            <a:latin typeface="微软雅黑" panose="020B0503020204020204" pitchFamily="34" charset="-122"/>
            <a:ea typeface="微软雅黑" panose="020B0503020204020204" pitchFamily="34" charset="-122"/>
          </a:endParaRPr>
        </a:p>
      </dsp:txBody>
      <dsp:txXfrm rot="5399999">
        <a:off x="3781971" y="3680610"/>
        <a:ext cx="203839" cy="244607"/>
      </dsp:txXfrm>
    </dsp:sp>
    <dsp:sp modelId="{9541E978-5507-4F1B-8D0E-8DD353F3FD5E}">
      <dsp:nvSpPr>
        <dsp:cNvPr id="11" name="圆角矩形 10"/>
        <dsp:cNvSpPr/>
      </dsp:nvSpPr>
      <dsp:spPr bwMode="white">
        <a:xfrm>
          <a:off x="592222" y="3938806"/>
          <a:ext cx="6583338" cy="543571"/>
        </a:xfrm>
        <a:prstGeom prst="roundRect">
          <a:avLst>
            <a:gd name="adj" fmla="val 10000"/>
          </a:avLst>
        </a:prstGeom>
      </dsp:spPr>
      <dsp:style>
        <a:lnRef idx="3">
          <a:schemeClr val="lt2"/>
        </a:lnRef>
        <a:fillRef idx="1">
          <a:schemeClr val="dk2"/>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a:latin typeface="微软雅黑" panose="020B0503020204020204" pitchFamily="34" charset="-122"/>
              <a:ea typeface="微软雅黑" panose="020B0503020204020204" pitchFamily="34" charset="-122"/>
            </a:rPr>
            <a:t>辅修毕业、学位审查</a:t>
          </a:r>
          <a:endParaRPr lang="zh-CN" altLang="en-US" sz="2800" dirty="0">
            <a:latin typeface="微软雅黑" panose="020B0503020204020204" pitchFamily="34" charset="-122"/>
            <a:ea typeface="微软雅黑" panose="020B0503020204020204" pitchFamily="34" charset="-122"/>
          </a:endParaRPr>
        </a:p>
      </dsp:txBody>
      <dsp:txXfrm>
        <a:off x="592222" y="3938806"/>
        <a:ext cx="6583338" cy="5435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hangingPunct="1"/>
            <a:fld id="{9A0DB2DC-4C9A-4742-B13C-FB6460FD3503}" type="slidenum">
              <a:rPr lang="en-US" altLang="zh-CN" smtClean="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image" Target="../media/image4.wmf"/></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image" Target="../media/image4.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image" Target="../media/image4.wmf"/></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5.wmf"/><Relationship Id="rId1" Type="http://schemas.openxmlformats.org/officeDocument/2006/relationships/image" Target="../media/image4.wmf"/></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5.wmf"/><Relationship Id="rId1" Type="http://schemas.openxmlformats.org/officeDocument/2006/relationships/image" Target="../media/image4.wmf"/></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image" Target="../media/image4.wmf"/></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wmf"/><Relationship Id="rId1" Type="http://schemas.openxmlformats.org/officeDocument/2006/relationships/image" Target="../media/image4.wmf"/></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wmf"/><Relationship Id="rId3" Type="http://schemas.openxmlformats.org/officeDocument/2006/relationships/image" Target="../media/image4.wmf"/><Relationship Id="rId2" Type="http://schemas.openxmlformats.org/officeDocument/2006/relationships/image" Target="../media/image16.png"/><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5.wmf"/><Relationship Id="rId1" Type="http://schemas.openxmlformats.org/officeDocument/2006/relationships/image" Target="../media/image4.wm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image" Target="../media/image4.wmf"/></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tags" Target="../tags/tag1.xml"/><Relationship Id="rId2" Type="http://schemas.openxmlformats.org/officeDocument/2006/relationships/image" Target="../media/image5.wmf"/><Relationship Id="rId1" Type="http://schemas.openxmlformats.org/officeDocument/2006/relationships/image" Target="../media/image4.wmf"/></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hemeOverride" Target="../theme/themeOverride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image" Target="../media/image4.wmf"/></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5.wmf"/><Relationship Id="rId1"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7"/>
          <p:cNvSpPr txBox="1"/>
          <p:nvPr/>
        </p:nvSpPr>
        <p:spPr>
          <a:xfrm>
            <a:off x="2133600" y="1402192"/>
            <a:ext cx="9144000" cy="2749550"/>
          </a:xfrm>
          <a:prstGeom prst="rect">
            <a:avLst/>
          </a:prstGeom>
          <a:noFill/>
          <a:ln w="9525">
            <a:noFill/>
          </a:ln>
        </p:spPr>
        <p:txBody>
          <a:bodyPr wrap="square">
            <a:spAutoFit/>
          </a:bodyPr>
          <a:lstStyle/>
          <a:p>
            <a:pPr>
              <a:lnSpc>
                <a:spcPct val="120000"/>
              </a:lnSpc>
            </a:pPr>
            <a:r>
              <a:rPr lang="zh-CN" altLang="en-US" sz="72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双学位、辅修第二专业教育培训材料</a:t>
            </a:r>
            <a:endParaRPr lang="zh-CN" altLang="en-US" sz="72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2051" name="Picture 31"/>
          <p:cNvPicPr>
            <a:picLocks noChangeAspect="1"/>
          </p:cNvPicPr>
          <p:nvPr/>
        </p:nvPicPr>
        <p:blipFill>
          <a:blip r:embed="rId1"/>
          <a:stretch>
            <a:fillRect/>
          </a:stretch>
        </p:blipFill>
        <p:spPr>
          <a:xfrm>
            <a:off x="0" y="2081212"/>
            <a:ext cx="2959100" cy="4776788"/>
          </a:xfrm>
          <a:prstGeom prst="rect">
            <a:avLst/>
          </a:prstGeom>
          <a:noFill/>
          <a:ln w="9525">
            <a:noFill/>
          </a:ln>
        </p:spPr>
      </p:pic>
      <p:sp>
        <p:nvSpPr>
          <p:cNvPr id="2056" name="Text Box 27"/>
          <p:cNvSpPr txBox="1"/>
          <p:nvPr/>
        </p:nvSpPr>
        <p:spPr>
          <a:xfrm>
            <a:off x="4953000" y="5562600"/>
            <a:ext cx="3581400" cy="460375"/>
          </a:xfrm>
          <a:prstGeom prst="rect">
            <a:avLst/>
          </a:prstGeom>
          <a:noFill/>
          <a:ln w="9525">
            <a:noFill/>
          </a:ln>
        </p:spPr>
        <p:txBody>
          <a:bodyPr>
            <a:spAutoFit/>
          </a:bodyPr>
          <a:lstStyle/>
          <a:p>
            <a:pPr eaLnBrk="0" hangingPunct="0">
              <a:spcBef>
                <a:spcPct val="50000"/>
              </a:spcBef>
            </a:pPr>
            <a:r>
              <a:rPr lang="en-US" altLang="zh-CN"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   2023</a:t>
            </a:r>
            <a:r>
              <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年</a:t>
            </a:r>
            <a:r>
              <a:rPr lang="en-US" altLang="zh-CN"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8</a:t>
            </a:r>
            <a:r>
              <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月</a:t>
            </a:r>
            <a:r>
              <a:rPr lang="en-US" altLang="zh-CN"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30</a:t>
            </a:r>
            <a:r>
              <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日</a:t>
            </a:r>
            <a:endPar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
        <p:nvSpPr>
          <p:cNvPr id="2057" name="Text Box 27"/>
          <p:cNvSpPr txBox="1"/>
          <p:nvPr/>
        </p:nvSpPr>
        <p:spPr>
          <a:xfrm>
            <a:off x="5105400" y="5070764"/>
            <a:ext cx="3429000" cy="460375"/>
          </a:xfrm>
          <a:prstGeom prst="rect">
            <a:avLst/>
          </a:prstGeom>
          <a:noFill/>
          <a:ln w="9525">
            <a:noFill/>
          </a:ln>
        </p:spPr>
        <p:txBody>
          <a:bodyPr>
            <a:spAutoFit/>
          </a:bodyPr>
          <a:lstStyle/>
          <a:p>
            <a:pPr eaLnBrk="0" hangingPunct="0">
              <a:spcBef>
                <a:spcPct val="50000"/>
              </a:spcBef>
            </a:pPr>
            <a:r>
              <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教务处</a:t>
            </a:r>
            <a:endParaRPr lang="zh-CN" altLang="en-US" sz="24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pic>
        <p:nvPicPr>
          <p:cNvPr id="14" name="图片 13" descr="学校logo"/>
          <p:cNvPicPr>
            <a:picLocks noChangeAspect="1"/>
          </p:cNvPicPr>
          <p:nvPr/>
        </p:nvPicPr>
        <p:blipFill>
          <a:blip r:embed="rId2"/>
          <a:stretch>
            <a:fillRect/>
          </a:stretch>
        </p:blipFill>
        <p:spPr>
          <a:xfrm>
            <a:off x="281282" y="200738"/>
            <a:ext cx="1198268" cy="12014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p:nvPr/>
        </p:nvSpPr>
        <p:spPr>
          <a:xfrm>
            <a:off x="1524000" y="1567585"/>
            <a:ext cx="4038600" cy="646331"/>
          </a:xfrm>
          <a:prstGeom prst="rect">
            <a:avLst/>
          </a:prstGeom>
          <a:noFill/>
          <a:ln w="9525">
            <a:noFill/>
          </a:ln>
        </p:spPr>
        <p:txBody>
          <a:bodyPr wrap="square">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3</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．注意事项</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 name="圆角矩形 1"/>
          <p:cNvSpPr/>
          <p:nvPr/>
        </p:nvSpPr>
        <p:spPr bwMode="auto">
          <a:xfrm>
            <a:off x="1371600" y="2286000"/>
            <a:ext cx="9982200" cy="3809999"/>
          </a:xfrm>
          <a:prstGeom prst="round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课程、考试冲突：服从主修专业、辅修缓考</a:t>
            </a:r>
            <a:endPar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不及格，一次免费补考，也可直接缴费重修</a:t>
            </a: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辅修专业不能转专业</a:t>
            </a: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修业年限内（本科</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8</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年）完成双学位或辅修第二专业学习</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（主修与辅修需同时完成）</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endPar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12" name="Group 16"/>
          <p:cNvGrpSpPr/>
          <p:nvPr/>
        </p:nvGrpSpPr>
        <p:grpSpPr>
          <a:xfrm>
            <a:off x="4618" y="118198"/>
            <a:ext cx="12187238" cy="1200150"/>
            <a:chOff x="0" y="0"/>
            <a:chExt cx="7677" cy="756"/>
          </a:xfrm>
        </p:grpSpPr>
        <p:pic>
          <p:nvPicPr>
            <p:cNvPr id="14"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5"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6" name="Rectangle 7"/>
          <p:cNvSpPr/>
          <p:nvPr/>
        </p:nvSpPr>
        <p:spPr>
          <a:xfrm>
            <a:off x="6629400" y="356323"/>
            <a:ext cx="5333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二、修读条件、程序</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1"/>
          <p:cNvSpPr>
            <a:spLocks noChangeArrowheads="1"/>
          </p:cNvSpPr>
          <p:nvPr/>
        </p:nvSpPr>
        <p:spPr bwMode="auto">
          <a:xfrm>
            <a:off x="914400" y="1905000"/>
            <a:ext cx="10820256" cy="3962400"/>
          </a:xfrm>
          <a:prstGeom prst="rect">
            <a:avLst/>
          </a:prstGeom>
        </p:spPr>
        <p:txBody>
          <a:bodyPr vert="horz" lIns="90000" tIns="46800" rIns="90000" bIns="46800" rtlCol="0">
            <a:noAutofit/>
          </a:bodyPr>
          <a:lstStyle/>
          <a:p>
            <a:pPr algn="just">
              <a:lnSpc>
                <a:spcPct val="120000"/>
              </a:lnSpc>
              <a:spcBef>
                <a:spcPts val="1000"/>
              </a:spcBef>
              <a:spcAft>
                <a:spcPts val="0"/>
              </a:spcAft>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学生有下列情况之一者，终止辅修专业学习：</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）考试作弊的； </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学生自己停止辅修专业学习的；</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）其他原因导致学习终止的。</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1" name="Rectangle 7"/>
          <p:cNvSpPr/>
          <p:nvPr/>
        </p:nvSpPr>
        <p:spPr>
          <a:xfrm>
            <a:off x="6629400" y="356323"/>
            <a:ext cx="5333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二、修读条件、程序</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p:nvPr/>
        </p:nvSpPr>
        <p:spPr>
          <a:xfrm>
            <a:off x="4804410" y="2243746"/>
            <a:ext cx="5638800" cy="584775"/>
          </a:xfrm>
          <a:prstGeom prst="rect">
            <a:avLst/>
          </a:prstGeom>
          <a:noFill/>
          <a:ln w="9525">
            <a:noFill/>
          </a:ln>
        </p:spPr>
        <p:txBody>
          <a:bodyPr>
            <a:spAutoFit/>
          </a:bodyPr>
          <a:lstStyle/>
          <a:p>
            <a:pPr algn="l" eaLnBrk="0" hangingPunct="0"/>
            <a:r>
              <a:rPr lang="zh-CN" altLang="en-US" sz="3200" b="1" dirty="0">
                <a:latin typeface="微软雅黑" panose="020B0503020204020204" pitchFamily="34" charset="-122"/>
                <a:ea typeface="微软雅黑" panose="020B0503020204020204" pitchFamily="34" charset="-122"/>
              </a:rPr>
              <a:t>双学位、辅修第二专业定义</a:t>
            </a:r>
            <a:endParaRPr lang="en-US" altLang="zh-CN" sz="3200" b="1" dirty="0">
              <a:latin typeface="微软雅黑" panose="020B0503020204020204" pitchFamily="34" charset="-122"/>
              <a:ea typeface="微软雅黑" panose="020B0503020204020204" pitchFamily="34" charset="-122"/>
            </a:endParaRPr>
          </a:p>
        </p:txBody>
      </p:sp>
      <p:sp>
        <p:nvSpPr>
          <p:cNvPr id="3080" name="Text Box 29"/>
          <p:cNvSpPr txBox="1"/>
          <p:nvPr/>
        </p:nvSpPr>
        <p:spPr>
          <a:xfrm>
            <a:off x="4804410" y="3958246"/>
            <a:ext cx="63246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solidFill>
                  <a:srgbClr val="FF0000"/>
                </a:solidFill>
                <a:latin typeface="微软雅黑" panose="020B0503020204020204" pitchFamily="34" charset="-122"/>
                <a:ea typeface="微软雅黑" panose="020B0503020204020204" pitchFamily="34" charset="-122"/>
              </a:rPr>
              <a:t>学分要求、收费</a:t>
            </a:r>
            <a:endParaRPr lang="zh-CN" altLang="en-US" sz="3200" dirty="0">
              <a:solidFill>
                <a:srgbClr val="FF0000"/>
              </a:solidFill>
              <a:latin typeface="微软雅黑" panose="020B0503020204020204" pitchFamily="34" charset="-122"/>
              <a:ea typeface="微软雅黑" panose="020B0503020204020204" pitchFamily="34" charset="-122"/>
            </a:endParaRPr>
          </a:p>
        </p:txBody>
      </p:sp>
      <p:pic>
        <p:nvPicPr>
          <p:cNvPr id="3082" name="Picture 31"/>
          <p:cNvPicPr>
            <a:picLocks noChangeAspect="1"/>
          </p:cNvPicPr>
          <p:nvPr/>
        </p:nvPicPr>
        <p:blipFill>
          <a:blip r:embed="rId1"/>
          <a:stretch>
            <a:fillRect/>
          </a:stretch>
        </p:blipFill>
        <p:spPr>
          <a:xfrm>
            <a:off x="2309" y="2081213"/>
            <a:ext cx="2959100" cy="4776787"/>
          </a:xfrm>
          <a:prstGeom prst="rect">
            <a:avLst/>
          </a:prstGeom>
          <a:noFill/>
          <a:ln w="9525">
            <a:noFill/>
          </a:ln>
        </p:spPr>
      </p:pic>
      <p:pic>
        <p:nvPicPr>
          <p:cNvPr id="3083" name="Picture 34"/>
          <p:cNvPicPr>
            <a:picLocks noChangeAspect="1"/>
          </p:cNvPicPr>
          <p:nvPr/>
        </p:nvPicPr>
        <p:blipFill>
          <a:blip r:embed="rId2"/>
          <a:stretch>
            <a:fillRect/>
          </a:stretch>
        </p:blipFill>
        <p:spPr>
          <a:xfrm flipV="1">
            <a:off x="2209800" y="1482439"/>
            <a:ext cx="9982200" cy="217205"/>
          </a:xfrm>
          <a:prstGeom prst="rect">
            <a:avLst/>
          </a:prstGeom>
          <a:noFill/>
          <a:ln w="9525">
            <a:noFill/>
          </a:ln>
        </p:spPr>
      </p:pic>
      <p:sp>
        <p:nvSpPr>
          <p:cNvPr id="3084" name="Text Box 39"/>
          <p:cNvSpPr txBox="1"/>
          <p:nvPr/>
        </p:nvSpPr>
        <p:spPr>
          <a:xfrm>
            <a:off x="4724400" y="341369"/>
            <a:ext cx="4572000" cy="1200329"/>
          </a:xfrm>
          <a:prstGeom prst="rect">
            <a:avLst/>
          </a:prstGeom>
          <a:noFill/>
          <a:ln w="9525">
            <a:noFill/>
          </a:ln>
        </p:spPr>
        <p:txBody>
          <a:bodyPr wrap="square">
            <a:spAutoFit/>
          </a:bodyPr>
          <a:lstStyle/>
          <a:p>
            <a:pPr algn="r">
              <a:lnSpc>
                <a:spcPct val="120000"/>
              </a:lnSpc>
            </a:pPr>
            <a:r>
              <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内容目录</a:t>
            </a:r>
            <a:endPar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3085" name="Picture 44"/>
          <p:cNvPicPr>
            <a:picLocks noChangeAspect="1"/>
          </p:cNvPicPr>
          <p:nvPr/>
        </p:nvPicPr>
        <p:blipFill>
          <a:blip r:embed="rId3"/>
          <a:stretch>
            <a:fillRect/>
          </a:stretch>
        </p:blipFill>
        <p:spPr>
          <a:xfrm>
            <a:off x="152400" y="9738"/>
            <a:ext cx="4191000" cy="1130300"/>
          </a:xfrm>
          <a:prstGeom prst="rect">
            <a:avLst/>
          </a:prstGeom>
          <a:noFill/>
          <a:ln w="9525">
            <a:noFill/>
          </a:ln>
        </p:spPr>
      </p:pic>
      <p:sp>
        <p:nvSpPr>
          <p:cNvPr id="3087" name="Text Box 21"/>
          <p:cNvSpPr txBox="1"/>
          <p:nvPr/>
        </p:nvSpPr>
        <p:spPr>
          <a:xfrm>
            <a:off x="4804410" y="3100996"/>
            <a:ext cx="64008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修读条件、程序</a:t>
            </a:r>
            <a:endParaRPr lang="zh-CN" altLang="en-US" sz="3200" dirty="0">
              <a:latin typeface="微软雅黑" panose="020B0503020204020204" pitchFamily="34" charset="-122"/>
              <a:ea typeface="微软雅黑" panose="020B0503020204020204" pitchFamily="34" charset="-122"/>
            </a:endParaRPr>
          </a:p>
        </p:txBody>
      </p:sp>
      <p:sp>
        <p:nvSpPr>
          <p:cNvPr id="3091" name="Text Box 58"/>
          <p:cNvSpPr txBox="1"/>
          <p:nvPr/>
        </p:nvSpPr>
        <p:spPr>
          <a:xfrm>
            <a:off x="4804410" y="481549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证书发放</a:t>
            </a:r>
            <a:endParaRPr lang="zh-CN" altLang="en-US" sz="3200" dirty="0">
              <a:latin typeface="微软雅黑" panose="020B0503020204020204" pitchFamily="34" charset="-122"/>
              <a:ea typeface="微软雅黑" panose="020B0503020204020204" pitchFamily="34" charset="-122"/>
            </a:endParaRPr>
          </a:p>
        </p:txBody>
      </p:sp>
      <p:grpSp>
        <p:nvGrpSpPr>
          <p:cNvPr id="3127" name="组合 3126"/>
          <p:cNvGrpSpPr/>
          <p:nvPr/>
        </p:nvGrpSpPr>
        <p:grpSpPr>
          <a:xfrm>
            <a:off x="3810000" y="2167547"/>
            <a:ext cx="6248400" cy="671513"/>
            <a:chOff x="1056" y="2365"/>
            <a:chExt cx="3888" cy="423"/>
          </a:xfrm>
        </p:grpSpPr>
        <p:sp>
          <p:nvSpPr>
            <p:cNvPr id="312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3121" name="Group 56"/>
            <p:cNvGrpSpPr/>
            <p:nvPr/>
          </p:nvGrpSpPr>
          <p:grpSpPr>
            <a:xfrm>
              <a:off x="1056" y="2365"/>
              <a:ext cx="480" cy="419"/>
              <a:chOff x="1392" y="1631"/>
              <a:chExt cx="480" cy="419"/>
            </a:xfrm>
          </p:grpSpPr>
          <p:grpSp>
            <p:nvGrpSpPr>
              <p:cNvPr id="3122" name="Group 8"/>
              <p:cNvGrpSpPr/>
              <p:nvPr/>
            </p:nvGrpSpPr>
            <p:grpSpPr>
              <a:xfrm>
                <a:off x="1392" y="1631"/>
                <a:ext cx="480" cy="419"/>
                <a:chOff x="1110" y="2656"/>
                <a:chExt cx="1549" cy="1351"/>
              </a:xfrm>
            </p:grpSpPr>
            <p:sp>
              <p:nvSpPr>
                <p:cNvPr id="3123"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3124"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155"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126" name="Text Box 14"/>
              <p:cNvSpPr txBox="1"/>
              <p:nvPr/>
            </p:nvSpPr>
            <p:spPr>
              <a:xfrm>
                <a:off x="1472" y="1681"/>
                <a:ext cx="311"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一</a:t>
                </a:r>
                <a:endParaRPr lang="zh-CN" altLang="en-US" dirty="0"/>
              </a:p>
            </p:txBody>
          </p:sp>
        </p:grpSp>
      </p:grpSp>
      <p:sp>
        <p:nvSpPr>
          <p:cNvPr id="3168" name="Text Box 58"/>
          <p:cNvSpPr txBox="1"/>
          <p:nvPr/>
        </p:nvSpPr>
        <p:spPr>
          <a:xfrm>
            <a:off x="4804410" y="567274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几点建议</a:t>
            </a:r>
            <a:endParaRPr lang="zh-CN" altLang="en-US" sz="3200" dirty="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10000" y="3021700"/>
            <a:ext cx="6248400" cy="671513"/>
            <a:chOff x="1056" y="2365"/>
            <a:chExt cx="3888" cy="423"/>
          </a:xfrm>
        </p:grpSpPr>
        <p:sp>
          <p:nvSpPr>
            <p:cNvPr id="52"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53" name="Group 56"/>
            <p:cNvGrpSpPr/>
            <p:nvPr/>
          </p:nvGrpSpPr>
          <p:grpSpPr>
            <a:xfrm>
              <a:off x="1056" y="2365"/>
              <a:ext cx="480" cy="419"/>
              <a:chOff x="1392" y="1631"/>
              <a:chExt cx="480" cy="419"/>
            </a:xfrm>
          </p:grpSpPr>
          <p:grpSp>
            <p:nvGrpSpPr>
              <p:cNvPr id="54" name="Group 8"/>
              <p:cNvGrpSpPr/>
              <p:nvPr/>
            </p:nvGrpSpPr>
            <p:grpSpPr>
              <a:xfrm>
                <a:off x="1392" y="1631"/>
                <a:ext cx="480" cy="419"/>
                <a:chOff x="1110" y="2656"/>
                <a:chExt cx="1549" cy="1351"/>
              </a:xfrm>
            </p:grpSpPr>
            <p:sp>
              <p:nvSpPr>
                <p:cNvPr id="56"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57"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58"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5"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二</a:t>
                </a:r>
                <a:endParaRPr lang="zh-CN" altLang="en-US" dirty="0"/>
              </a:p>
            </p:txBody>
          </p:sp>
        </p:grpSp>
      </p:grpSp>
      <p:grpSp>
        <p:nvGrpSpPr>
          <p:cNvPr id="59" name="组合 58"/>
          <p:cNvGrpSpPr/>
          <p:nvPr/>
        </p:nvGrpSpPr>
        <p:grpSpPr>
          <a:xfrm>
            <a:off x="3810000" y="3875853"/>
            <a:ext cx="6248400" cy="671513"/>
            <a:chOff x="1056" y="2365"/>
            <a:chExt cx="3888" cy="423"/>
          </a:xfrm>
        </p:grpSpPr>
        <p:sp>
          <p:nvSpPr>
            <p:cNvPr id="6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1" name="Group 56"/>
            <p:cNvGrpSpPr/>
            <p:nvPr/>
          </p:nvGrpSpPr>
          <p:grpSpPr>
            <a:xfrm>
              <a:off x="1056" y="2365"/>
              <a:ext cx="480" cy="419"/>
              <a:chOff x="1392" y="1631"/>
              <a:chExt cx="480" cy="419"/>
            </a:xfrm>
          </p:grpSpPr>
          <p:grpSp>
            <p:nvGrpSpPr>
              <p:cNvPr id="62" name="Group 8"/>
              <p:cNvGrpSpPr/>
              <p:nvPr/>
            </p:nvGrpSpPr>
            <p:grpSpPr>
              <a:xfrm>
                <a:off x="1392" y="1631"/>
                <a:ext cx="480" cy="419"/>
                <a:chOff x="1110" y="2656"/>
                <a:chExt cx="1549" cy="1351"/>
              </a:xfrm>
            </p:grpSpPr>
            <p:sp>
              <p:nvSpPr>
                <p:cNvPr id="64"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65"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6"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63"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grpSp>
        <p:nvGrpSpPr>
          <p:cNvPr id="67" name="组合 66"/>
          <p:cNvGrpSpPr/>
          <p:nvPr/>
        </p:nvGrpSpPr>
        <p:grpSpPr>
          <a:xfrm>
            <a:off x="3810000" y="4730006"/>
            <a:ext cx="6248400" cy="671513"/>
            <a:chOff x="1056" y="2365"/>
            <a:chExt cx="3888" cy="423"/>
          </a:xfrm>
        </p:grpSpPr>
        <p:sp>
          <p:nvSpPr>
            <p:cNvPr id="68"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9" name="Group 56"/>
            <p:cNvGrpSpPr/>
            <p:nvPr/>
          </p:nvGrpSpPr>
          <p:grpSpPr>
            <a:xfrm>
              <a:off x="1056" y="2365"/>
              <a:ext cx="480" cy="419"/>
              <a:chOff x="1392" y="1631"/>
              <a:chExt cx="480" cy="419"/>
            </a:xfrm>
          </p:grpSpPr>
          <p:grpSp>
            <p:nvGrpSpPr>
              <p:cNvPr id="70" name="Group 8"/>
              <p:cNvGrpSpPr/>
              <p:nvPr/>
            </p:nvGrpSpPr>
            <p:grpSpPr>
              <a:xfrm>
                <a:off x="1392" y="1631"/>
                <a:ext cx="480" cy="419"/>
                <a:chOff x="1110" y="2656"/>
                <a:chExt cx="1549" cy="1351"/>
              </a:xfrm>
            </p:grpSpPr>
            <p:sp>
              <p:nvSpPr>
                <p:cNvPr id="72"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73"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1" name="Text Box 14"/>
              <p:cNvSpPr txBox="1"/>
              <p:nvPr/>
            </p:nvSpPr>
            <p:spPr>
              <a:xfrm>
                <a:off x="1474" y="1681"/>
                <a:ext cx="307" cy="291"/>
              </a:xfrm>
              <a:prstGeom prst="rect">
                <a:avLst/>
              </a:prstGeom>
              <a:noFill/>
              <a:ln w="9525">
                <a:noFill/>
              </a:ln>
            </p:spPr>
            <p:txBody>
              <a:bodyPr wrap="none">
                <a:spAutoFit/>
              </a:bodyPr>
              <a:lstStyle/>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810000" y="5584160"/>
            <a:ext cx="6248400" cy="671513"/>
            <a:chOff x="1056" y="2365"/>
            <a:chExt cx="3888" cy="423"/>
          </a:xfrm>
        </p:grpSpPr>
        <p:sp>
          <p:nvSpPr>
            <p:cNvPr id="76"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77" name="Group 56"/>
            <p:cNvGrpSpPr/>
            <p:nvPr/>
          </p:nvGrpSpPr>
          <p:grpSpPr>
            <a:xfrm>
              <a:off x="1056" y="2365"/>
              <a:ext cx="480" cy="419"/>
              <a:chOff x="1392" y="1631"/>
              <a:chExt cx="480" cy="419"/>
            </a:xfrm>
          </p:grpSpPr>
          <p:grpSp>
            <p:nvGrpSpPr>
              <p:cNvPr id="78" name="Group 8"/>
              <p:cNvGrpSpPr/>
              <p:nvPr/>
            </p:nvGrpSpPr>
            <p:grpSpPr>
              <a:xfrm>
                <a:off x="1392" y="1631"/>
                <a:ext cx="480" cy="419"/>
                <a:chOff x="1110" y="2656"/>
                <a:chExt cx="1549" cy="1351"/>
              </a:xfrm>
            </p:grpSpPr>
            <p:sp>
              <p:nvSpPr>
                <p:cNvPr id="80"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81"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9"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五</a:t>
                </a:r>
                <a:endParaRPr lang="zh-CN" altLang="en-US" dirty="0"/>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p:nvPr/>
        </p:nvSpPr>
        <p:spPr>
          <a:xfrm>
            <a:off x="1105566" y="1905000"/>
            <a:ext cx="2778325"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．学分要求</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3316" name="Rectangle 21"/>
          <p:cNvSpPr/>
          <p:nvPr/>
        </p:nvSpPr>
        <p:spPr>
          <a:xfrm>
            <a:off x="6477000" y="2667000"/>
            <a:ext cx="3200400" cy="457200"/>
          </a:xfrm>
          <a:prstGeom prst="rect">
            <a:avLst/>
          </a:prstGeom>
          <a:noFill/>
          <a:ln w="9525">
            <a:noFill/>
          </a:ln>
        </p:spPr>
        <p:txBody>
          <a:bodyPr>
            <a:spAutoFit/>
          </a:bodyPr>
          <a:lstStyle/>
          <a:p>
            <a:pPr algn="l"/>
            <a:r>
              <a:rPr lang="en-US" altLang="zh-CN" sz="2400" b="1"/>
              <a:t>       </a:t>
            </a:r>
            <a:endParaRPr lang="en-US" altLang="zh-CN" sz="2400" b="1"/>
          </a:p>
        </p:txBody>
      </p:sp>
      <p:sp>
        <p:nvSpPr>
          <p:cNvPr id="15365" name="Rectangle 24"/>
          <p:cNvSpPr>
            <a:spLocks noChangeArrowheads="1"/>
          </p:cNvSpPr>
          <p:nvPr/>
        </p:nvSpPr>
        <p:spPr bwMode="auto">
          <a:xfrm>
            <a:off x="990600" y="2873119"/>
            <a:ext cx="9906000" cy="1599733"/>
          </a:xfrm>
          <a:prstGeom prst="rect">
            <a:avLst/>
          </a:prstGeom>
        </p:spPr>
        <p:txBody>
          <a:bodyPr vert="horz" lIns="90000" tIns="46800" rIns="90000" bIns="46800" rtlCol="0">
            <a:noAutofit/>
          </a:bodyPr>
          <a:lstStyle/>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双学位、辅修第二专业教育的辅修专业执行同名主修专业的人才培养方案（</a:t>
            </a:r>
            <a:r>
              <a:rPr lang="zh-CN" altLang="en-US" sz="2800" b="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必修课程和实践环节</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）。达到毕业要求和授学位要求。</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9"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3"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21"/>
          <p:cNvSpPr/>
          <p:nvPr/>
        </p:nvSpPr>
        <p:spPr>
          <a:xfrm>
            <a:off x="6477000" y="2667000"/>
            <a:ext cx="3200400" cy="457200"/>
          </a:xfrm>
          <a:prstGeom prst="rect">
            <a:avLst/>
          </a:prstGeom>
          <a:noFill/>
          <a:ln w="9525">
            <a:noFill/>
          </a:ln>
        </p:spPr>
        <p:txBody>
          <a:bodyPr>
            <a:spAutoFit/>
          </a:bodyPr>
          <a:lstStyle/>
          <a:p>
            <a:pPr algn="l"/>
            <a:r>
              <a:rPr lang="en-US" altLang="zh-CN" sz="2400" b="1"/>
              <a:t>       </a:t>
            </a:r>
            <a:endParaRPr lang="en-US" altLang="zh-CN" sz="2400" b="1"/>
          </a:p>
        </p:txBody>
      </p:sp>
      <p:sp>
        <p:nvSpPr>
          <p:cNvPr id="9" name="Rectangle 24"/>
          <p:cNvSpPr>
            <a:spLocks noChangeArrowheads="1"/>
          </p:cNvSpPr>
          <p:nvPr/>
        </p:nvSpPr>
        <p:spPr bwMode="auto">
          <a:xfrm>
            <a:off x="688037" y="2286000"/>
            <a:ext cx="10513363" cy="3452227"/>
          </a:xfrm>
          <a:prstGeom prst="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课程替代：课程相似度达</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90%</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以上，学分高于被替代课程。</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buFont typeface="Arial" panose="020B0604020202020204" pitchFamily="34" charset="0"/>
            </a:pP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课程代码相同的，不用办理替代。</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课程免修：主修修过，辅修免修，不用办理，不选课即可；辅修先修，主修再修需要办理免修手续，申请删除主修改课的课程表。</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替代选课：需要的课程未开课，可选择替代课程，提交成绩后做课程替代。</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8"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3"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21"/>
          <p:cNvSpPr/>
          <p:nvPr/>
        </p:nvSpPr>
        <p:spPr>
          <a:xfrm>
            <a:off x="6477000" y="2667000"/>
            <a:ext cx="3200400" cy="457200"/>
          </a:xfrm>
          <a:prstGeom prst="rect">
            <a:avLst/>
          </a:prstGeom>
          <a:noFill/>
          <a:ln w="9525">
            <a:noFill/>
          </a:ln>
        </p:spPr>
        <p:txBody>
          <a:bodyPr>
            <a:spAutoFit/>
          </a:bodyPr>
          <a:lstStyle/>
          <a:p>
            <a:pPr algn="l"/>
            <a:r>
              <a:rPr lang="en-US" altLang="zh-CN" sz="2400" b="1"/>
              <a:t>       </a:t>
            </a:r>
            <a:endParaRPr lang="en-US" altLang="zh-CN" sz="2400" b="1"/>
          </a:p>
        </p:txBody>
      </p:sp>
      <p:pic>
        <p:nvPicPr>
          <p:cNvPr id="35849" name="图片 35848"/>
          <p:cNvPicPr>
            <a:picLocks noChangeAspect="1"/>
          </p:cNvPicPr>
          <p:nvPr/>
        </p:nvPicPr>
        <p:blipFill>
          <a:blip r:embed="rId1"/>
          <a:stretch>
            <a:fillRect/>
          </a:stretch>
        </p:blipFill>
        <p:spPr>
          <a:xfrm>
            <a:off x="914400" y="1200150"/>
            <a:ext cx="10287000" cy="5581650"/>
          </a:xfrm>
          <a:prstGeom prst="rect">
            <a:avLst/>
          </a:prstGeom>
          <a:noFill/>
          <a:ln w="9525">
            <a:noFill/>
          </a:ln>
        </p:spPr>
      </p:pic>
      <p:grpSp>
        <p:nvGrpSpPr>
          <p:cNvPr id="8" name="Group 16"/>
          <p:cNvGrpSpPr/>
          <p:nvPr/>
        </p:nvGrpSpPr>
        <p:grpSpPr>
          <a:xfrm>
            <a:off x="4618" y="118198"/>
            <a:ext cx="12187238" cy="1200150"/>
            <a:chOff x="0" y="0"/>
            <a:chExt cx="7677" cy="756"/>
          </a:xfrm>
        </p:grpSpPr>
        <p:pic>
          <p:nvPicPr>
            <p:cNvPr id="10" name="Picture 13"/>
            <p:cNvPicPr>
              <a:picLocks noChangeAspect="1"/>
            </p:cNvPicPr>
            <p:nvPr/>
          </p:nvPicPr>
          <p:blipFill>
            <a:blip r:embed="rId2"/>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3"/>
            <a:stretch>
              <a:fillRect/>
            </a:stretch>
          </p:blipFill>
          <p:spPr>
            <a:xfrm>
              <a:off x="0" y="672"/>
              <a:ext cx="7677" cy="84"/>
            </a:xfrm>
            <a:prstGeom prst="rect">
              <a:avLst/>
            </a:prstGeom>
            <a:noFill/>
            <a:ln w="9525">
              <a:noFill/>
            </a:ln>
          </p:spPr>
        </p:pic>
      </p:grpSp>
      <p:sp>
        <p:nvSpPr>
          <p:cNvPr id="12"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21"/>
          <p:cNvSpPr/>
          <p:nvPr/>
        </p:nvSpPr>
        <p:spPr>
          <a:xfrm>
            <a:off x="6477000" y="2667000"/>
            <a:ext cx="3200400" cy="457200"/>
          </a:xfrm>
          <a:prstGeom prst="rect">
            <a:avLst/>
          </a:prstGeom>
          <a:noFill/>
          <a:ln w="9525">
            <a:noFill/>
          </a:ln>
        </p:spPr>
        <p:txBody>
          <a:bodyPr>
            <a:spAutoFit/>
          </a:bodyPr>
          <a:lstStyle/>
          <a:p>
            <a:pPr algn="l"/>
            <a:r>
              <a:rPr lang="en-US" altLang="zh-CN" sz="2400" b="1"/>
              <a:t>       </a:t>
            </a:r>
            <a:endParaRPr lang="en-US" altLang="zh-CN" sz="2400" b="1"/>
          </a:p>
        </p:txBody>
      </p:sp>
      <p:pic>
        <p:nvPicPr>
          <p:cNvPr id="36872" name="图片 36871"/>
          <p:cNvPicPr>
            <a:picLocks noChangeAspect="1"/>
          </p:cNvPicPr>
          <p:nvPr/>
        </p:nvPicPr>
        <p:blipFill>
          <a:blip r:embed="rId1"/>
          <a:stretch>
            <a:fillRect/>
          </a:stretch>
        </p:blipFill>
        <p:spPr>
          <a:xfrm>
            <a:off x="914400" y="1211371"/>
            <a:ext cx="10287000" cy="5511800"/>
          </a:xfrm>
          <a:prstGeom prst="rect">
            <a:avLst/>
          </a:prstGeom>
          <a:noFill/>
          <a:ln w="9525">
            <a:noFill/>
          </a:ln>
        </p:spPr>
      </p:pic>
      <p:grpSp>
        <p:nvGrpSpPr>
          <p:cNvPr id="8" name="Group 16"/>
          <p:cNvGrpSpPr/>
          <p:nvPr/>
        </p:nvGrpSpPr>
        <p:grpSpPr>
          <a:xfrm>
            <a:off x="4618" y="118198"/>
            <a:ext cx="12187238" cy="1200150"/>
            <a:chOff x="0" y="0"/>
            <a:chExt cx="7677" cy="756"/>
          </a:xfrm>
        </p:grpSpPr>
        <p:pic>
          <p:nvPicPr>
            <p:cNvPr id="10" name="Picture 13"/>
            <p:cNvPicPr>
              <a:picLocks noChangeAspect="1"/>
            </p:cNvPicPr>
            <p:nvPr/>
          </p:nvPicPr>
          <p:blipFill>
            <a:blip r:embed="rId2"/>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3"/>
            <a:stretch>
              <a:fillRect/>
            </a:stretch>
          </p:blipFill>
          <p:spPr>
            <a:xfrm>
              <a:off x="0" y="672"/>
              <a:ext cx="7677" cy="84"/>
            </a:xfrm>
            <a:prstGeom prst="rect">
              <a:avLst/>
            </a:prstGeom>
            <a:noFill/>
            <a:ln w="9525">
              <a:noFill/>
            </a:ln>
          </p:spPr>
        </p:pic>
      </p:grpSp>
      <p:sp>
        <p:nvSpPr>
          <p:cNvPr id="12"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21"/>
          <p:cNvSpPr/>
          <p:nvPr/>
        </p:nvSpPr>
        <p:spPr>
          <a:xfrm>
            <a:off x="6477000" y="2667000"/>
            <a:ext cx="3200400" cy="457200"/>
          </a:xfrm>
          <a:prstGeom prst="rect">
            <a:avLst/>
          </a:prstGeom>
          <a:noFill/>
          <a:ln w="9525">
            <a:noFill/>
          </a:ln>
        </p:spPr>
        <p:txBody>
          <a:bodyPr>
            <a:spAutoFit/>
          </a:bodyPr>
          <a:lstStyle/>
          <a:p>
            <a:pPr algn="l"/>
            <a:r>
              <a:rPr lang="en-US" altLang="zh-CN" sz="2400" b="1"/>
              <a:t>       </a:t>
            </a:r>
            <a:endParaRPr lang="en-US" altLang="zh-CN" sz="2400" b="1"/>
          </a:p>
        </p:txBody>
      </p:sp>
      <p:sp>
        <p:nvSpPr>
          <p:cNvPr id="9" name="Rectangle 24"/>
          <p:cNvSpPr>
            <a:spLocks noChangeArrowheads="1"/>
          </p:cNvSpPr>
          <p:nvPr/>
        </p:nvSpPr>
        <p:spPr bwMode="auto">
          <a:xfrm>
            <a:off x="1032055" y="2362200"/>
            <a:ext cx="10132363" cy="2805896"/>
          </a:xfrm>
          <a:prstGeom prst="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入学教育、军训 、大学生体质健康测试 、毕业教育等课程，属于考核不计入成绩单课程，随主修完成即可，不用再辅修。</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技巧：找该辅修专业学习较好，学籍正常（没有学籍异动）学生的成绩单进行对比。</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8"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3"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8"/>
          <p:cNvSpPr/>
          <p:nvPr/>
        </p:nvSpPr>
        <p:spPr>
          <a:xfrm>
            <a:off x="990600" y="1868269"/>
            <a:ext cx="5334000" cy="646331"/>
          </a:xfrm>
          <a:prstGeom prst="rect">
            <a:avLst/>
          </a:prstGeom>
          <a:noFill/>
          <a:ln w="9525">
            <a:noFill/>
          </a:ln>
        </p:spPr>
        <p:txBody>
          <a:bodyPr wrap="square">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．学费及收取方法</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 name="圆角矩形 1"/>
          <p:cNvSpPr/>
          <p:nvPr/>
        </p:nvSpPr>
        <p:spPr bwMode="auto">
          <a:xfrm>
            <a:off x="914400" y="2514600"/>
            <a:ext cx="10667856" cy="3567113"/>
          </a:xfrm>
          <a:prstGeom prst="roundRect">
            <a:avLst/>
          </a:prstGeom>
        </p:spPr>
        <p:txBody>
          <a:bodyPr vert="horz" lIns="90000" tIns="46800" rIns="90000" bIns="46800" rtlCol="0">
            <a:noAutofit/>
          </a:bodyPr>
          <a:lstStyle/>
          <a:p>
            <a:pPr algn="just">
              <a:lnSpc>
                <a:spcPct val="120000"/>
              </a:lnSpc>
              <a:spcBef>
                <a:spcPts val="1000"/>
              </a:spcBef>
              <a:spcAft>
                <a:spcPts val="0"/>
              </a:spcAft>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）学分学费（含重修）： </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100</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元</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学分，</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）专业注册学费：基本学制内免收专业注册费，超出基本学制，收取专业注册费。</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en-US"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2016级开始，辅修学分收费随着正常主修专业学分学费统一收取，不再单独收取。</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8" name="Group 16"/>
          <p:cNvGrpSpPr/>
          <p:nvPr/>
        </p:nvGrpSpPr>
        <p:grpSpPr>
          <a:xfrm>
            <a:off x="4618" y="118198"/>
            <a:ext cx="12187238" cy="1200150"/>
            <a:chOff x="0" y="0"/>
            <a:chExt cx="7677" cy="756"/>
          </a:xfrm>
        </p:grpSpPr>
        <p:pic>
          <p:nvPicPr>
            <p:cNvPr id="10"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6629400" y="356323"/>
            <a:ext cx="5333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三、学分要求、收费</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p:nvPr/>
        </p:nvSpPr>
        <p:spPr>
          <a:xfrm>
            <a:off x="4804410" y="2243746"/>
            <a:ext cx="5638800" cy="584775"/>
          </a:xfrm>
          <a:prstGeom prst="rect">
            <a:avLst/>
          </a:prstGeom>
          <a:noFill/>
          <a:ln w="9525">
            <a:noFill/>
          </a:ln>
        </p:spPr>
        <p:txBody>
          <a:bodyPr>
            <a:spAutoFit/>
          </a:bodyPr>
          <a:lstStyle/>
          <a:p>
            <a:pPr algn="l" eaLnBrk="0" hangingPunct="0"/>
            <a:r>
              <a:rPr lang="zh-CN" altLang="en-US" sz="3200" b="1" dirty="0">
                <a:latin typeface="微软雅黑" panose="020B0503020204020204" pitchFamily="34" charset="-122"/>
                <a:ea typeface="微软雅黑" panose="020B0503020204020204" pitchFamily="34" charset="-122"/>
              </a:rPr>
              <a:t>双学位、辅修第二专业定义</a:t>
            </a:r>
            <a:endParaRPr lang="en-US" altLang="zh-CN" sz="3200" b="1" dirty="0">
              <a:latin typeface="微软雅黑" panose="020B0503020204020204" pitchFamily="34" charset="-122"/>
              <a:ea typeface="微软雅黑" panose="020B0503020204020204" pitchFamily="34" charset="-122"/>
            </a:endParaRPr>
          </a:p>
        </p:txBody>
      </p:sp>
      <p:sp>
        <p:nvSpPr>
          <p:cNvPr id="3080" name="Text Box 29"/>
          <p:cNvSpPr txBox="1"/>
          <p:nvPr/>
        </p:nvSpPr>
        <p:spPr>
          <a:xfrm>
            <a:off x="4804410" y="3958246"/>
            <a:ext cx="63246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学分要求、收费</a:t>
            </a:r>
            <a:endParaRPr lang="zh-CN" altLang="en-US" sz="3200" dirty="0">
              <a:latin typeface="微软雅黑" panose="020B0503020204020204" pitchFamily="34" charset="-122"/>
              <a:ea typeface="微软雅黑" panose="020B0503020204020204" pitchFamily="34" charset="-122"/>
            </a:endParaRPr>
          </a:p>
        </p:txBody>
      </p:sp>
      <p:pic>
        <p:nvPicPr>
          <p:cNvPr id="3082" name="Picture 31"/>
          <p:cNvPicPr>
            <a:picLocks noChangeAspect="1"/>
          </p:cNvPicPr>
          <p:nvPr/>
        </p:nvPicPr>
        <p:blipFill>
          <a:blip r:embed="rId1"/>
          <a:stretch>
            <a:fillRect/>
          </a:stretch>
        </p:blipFill>
        <p:spPr>
          <a:xfrm>
            <a:off x="2309" y="2081213"/>
            <a:ext cx="2959100" cy="4776787"/>
          </a:xfrm>
          <a:prstGeom prst="rect">
            <a:avLst/>
          </a:prstGeom>
          <a:noFill/>
          <a:ln w="9525">
            <a:noFill/>
          </a:ln>
        </p:spPr>
      </p:pic>
      <p:pic>
        <p:nvPicPr>
          <p:cNvPr id="3083" name="Picture 34"/>
          <p:cNvPicPr>
            <a:picLocks noChangeAspect="1"/>
          </p:cNvPicPr>
          <p:nvPr/>
        </p:nvPicPr>
        <p:blipFill>
          <a:blip r:embed="rId2"/>
          <a:stretch>
            <a:fillRect/>
          </a:stretch>
        </p:blipFill>
        <p:spPr>
          <a:xfrm flipV="1">
            <a:off x="2209800" y="1482439"/>
            <a:ext cx="9982200" cy="217205"/>
          </a:xfrm>
          <a:prstGeom prst="rect">
            <a:avLst/>
          </a:prstGeom>
          <a:noFill/>
          <a:ln w="9525">
            <a:noFill/>
          </a:ln>
        </p:spPr>
      </p:pic>
      <p:sp>
        <p:nvSpPr>
          <p:cNvPr id="3084" name="Text Box 39"/>
          <p:cNvSpPr txBox="1"/>
          <p:nvPr/>
        </p:nvSpPr>
        <p:spPr>
          <a:xfrm>
            <a:off x="4724400" y="341369"/>
            <a:ext cx="4572000" cy="1200329"/>
          </a:xfrm>
          <a:prstGeom prst="rect">
            <a:avLst/>
          </a:prstGeom>
          <a:noFill/>
          <a:ln w="9525">
            <a:noFill/>
          </a:ln>
        </p:spPr>
        <p:txBody>
          <a:bodyPr wrap="square">
            <a:spAutoFit/>
          </a:bodyPr>
          <a:lstStyle/>
          <a:p>
            <a:pPr algn="r">
              <a:lnSpc>
                <a:spcPct val="120000"/>
              </a:lnSpc>
            </a:pPr>
            <a:r>
              <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内容目录</a:t>
            </a:r>
            <a:endPar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3085" name="Picture 44"/>
          <p:cNvPicPr>
            <a:picLocks noChangeAspect="1"/>
          </p:cNvPicPr>
          <p:nvPr/>
        </p:nvPicPr>
        <p:blipFill>
          <a:blip r:embed="rId3"/>
          <a:stretch>
            <a:fillRect/>
          </a:stretch>
        </p:blipFill>
        <p:spPr>
          <a:xfrm>
            <a:off x="152400" y="9738"/>
            <a:ext cx="4191000" cy="1130300"/>
          </a:xfrm>
          <a:prstGeom prst="rect">
            <a:avLst/>
          </a:prstGeom>
          <a:noFill/>
          <a:ln w="9525">
            <a:noFill/>
          </a:ln>
        </p:spPr>
      </p:pic>
      <p:sp>
        <p:nvSpPr>
          <p:cNvPr id="3087" name="Text Box 21"/>
          <p:cNvSpPr txBox="1"/>
          <p:nvPr/>
        </p:nvSpPr>
        <p:spPr>
          <a:xfrm>
            <a:off x="4804410" y="3100996"/>
            <a:ext cx="64008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修读条件、程序</a:t>
            </a:r>
            <a:endParaRPr lang="zh-CN" altLang="en-US" sz="3200" dirty="0">
              <a:latin typeface="微软雅黑" panose="020B0503020204020204" pitchFamily="34" charset="-122"/>
              <a:ea typeface="微软雅黑" panose="020B0503020204020204" pitchFamily="34" charset="-122"/>
            </a:endParaRPr>
          </a:p>
        </p:txBody>
      </p:sp>
      <p:sp>
        <p:nvSpPr>
          <p:cNvPr id="3091" name="Text Box 58"/>
          <p:cNvSpPr txBox="1"/>
          <p:nvPr/>
        </p:nvSpPr>
        <p:spPr>
          <a:xfrm>
            <a:off x="4804410" y="481549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solidFill>
                  <a:srgbClr val="FF0000"/>
                </a:solidFill>
                <a:latin typeface="微软雅黑" panose="020B0503020204020204" pitchFamily="34" charset="-122"/>
                <a:ea typeface="微软雅黑" panose="020B0503020204020204" pitchFamily="34" charset="-122"/>
              </a:rPr>
              <a:t>证书发放</a:t>
            </a:r>
            <a:endParaRPr lang="zh-CN" altLang="en-US" sz="3200" dirty="0">
              <a:solidFill>
                <a:srgbClr val="FF0000"/>
              </a:solidFill>
              <a:latin typeface="微软雅黑" panose="020B0503020204020204" pitchFamily="34" charset="-122"/>
              <a:ea typeface="微软雅黑" panose="020B0503020204020204" pitchFamily="34" charset="-122"/>
            </a:endParaRPr>
          </a:p>
        </p:txBody>
      </p:sp>
      <p:grpSp>
        <p:nvGrpSpPr>
          <p:cNvPr id="3127" name="组合 3126"/>
          <p:cNvGrpSpPr/>
          <p:nvPr/>
        </p:nvGrpSpPr>
        <p:grpSpPr>
          <a:xfrm>
            <a:off x="3810000" y="2167547"/>
            <a:ext cx="6248400" cy="671513"/>
            <a:chOff x="1056" y="2365"/>
            <a:chExt cx="3888" cy="423"/>
          </a:xfrm>
        </p:grpSpPr>
        <p:sp>
          <p:nvSpPr>
            <p:cNvPr id="312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3121" name="Group 56"/>
            <p:cNvGrpSpPr/>
            <p:nvPr/>
          </p:nvGrpSpPr>
          <p:grpSpPr>
            <a:xfrm>
              <a:off x="1056" y="2365"/>
              <a:ext cx="480" cy="419"/>
              <a:chOff x="1392" y="1631"/>
              <a:chExt cx="480" cy="419"/>
            </a:xfrm>
          </p:grpSpPr>
          <p:grpSp>
            <p:nvGrpSpPr>
              <p:cNvPr id="3122" name="Group 8"/>
              <p:cNvGrpSpPr/>
              <p:nvPr/>
            </p:nvGrpSpPr>
            <p:grpSpPr>
              <a:xfrm>
                <a:off x="1392" y="1631"/>
                <a:ext cx="480" cy="419"/>
                <a:chOff x="1110" y="2656"/>
                <a:chExt cx="1549" cy="1351"/>
              </a:xfrm>
            </p:grpSpPr>
            <p:sp>
              <p:nvSpPr>
                <p:cNvPr id="3123"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3124"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155"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126" name="Text Box 14"/>
              <p:cNvSpPr txBox="1"/>
              <p:nvPr/>
            </p:nvSpPr>
            <p:spPr>
              <a:xfrm>
                <a:off x="1472" y="1681"/>
                <a:ext cx="311"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一</a:t>
                </a:r>
                <a:endParaRPr lang="zh-CN" altLang="en-US" dirty="0"/>
              </a:p>
            </p:txBody>
          </p:sp>
        </p:grpSp>
      </p:grpSp>
      <p:sp>
        <p:nvSpPr>
          <p:cNvPr id="3168" name="Text Box 58"/>
          <p:cNvSpPr txBox="1"/>
          <p:nvPr/>
        </p:nvSpPr>
        <p:spPr>
          <a:xfrm>
            <a:off x="4804410" y="567274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几点建议</a:t>
            </a:r>
            <a:endParaRPr lang="zh-CN" altLang="en-US" sz="3200" dirty="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10000" y="3021700"/>
            <a:ext cx="6248400" cy="671513"/>
            <a:chOff x="1056" y="2365"/>
            <a:chExt cx="3888" cy="423"/>
          </a:xfrm>
        </p:grpSpPr>
        <p:sp>
          <p:nvSpPr>
            <p:cNvPr id="52"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53" name="Group 56"/>
            <p:cNvGrpSpPr/>
            <p:nvPr/>
          </p:nvGrpSpPr>
          <p:grpSpPr>
            <a:xfrm>
              <a:off x="1056" y="2365"/>
              <a:ext cx="480" cy="419"/>
              <a:chOff x="1392" y="1631"/>
              <a:chExt cx="480" cy="419"/>
            </a:xfrm>
          </p:grpSpPr>
          <p:grpSp>
            <p:nvGrpSpPr>
              <p:cNvPr id="54" name="Group 8"/>
              <p:cNvGrpSpPr/>
              <p:nvPr/>
            </p:nvGrpSpPr>
            <p:grpSpPr>
              <a:xfrm>
                <a:off x="1392" y="1631"/>
                <a:ext cx="480" cy="419"/>
                <a:chOff x="1110" y="2656"/>
                <a:chExt cx="1549" cy="1351"/>
              </a:xfrm>
            </p:grpSpPr>
            <p:sp>
              <p:nvSpPr>
                <p:cNvPr id="56"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57"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58"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5"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二</a:t>
                </a:r>
                <a:endParaRPr lang="zh-CN" altLang="en-US" dirty="0"/>
              </a:p>
            </p:txBody>
          </p:sp>
        </p:grpSp>
      </p:grpSp>
      <p:grpSp>
        <p:nvGrpSpPr>
          <p:cNvPr id="59" name="组合 58"/>
          <p:cNvGrpSpPr/>
          <p:nvPr/>
        </p:nvGrpSpPr>
        <p:grpSpPr>
          <a:xfrm>
            <a:off x="3810000" y="3875853"/>
            <a:ext cx="6248400" cy="671513"/>
            <a:chOff x="1056" y="2365"/>
            <a:chExt cx="3888" cy="423"/>
          </a:xfrm>
        </p:grpSpPr>
        <p:sp>
          <p:nvSpPr>
            <p:cNvPr id="6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1" name="Group 56"/>
            <p:cNvGrpSpPr/>
            <p:nvPr/>
          </p:nvGrpSpPr>
          <p:grpSpPr>
            <a:xfrm>
              <a:off x="1056" y="2365"/>
              <a:ext cx="480" cy="419"/>
              <a:chOff x="1392" y="1631"/>
              <a:chExt cx="480" cy="419"/>
            </a:xfrm>
          </p:grpSpPr>
          <p:grpSp>
            <p:nvGrpSpPr>
              <p:cNvPr id="62" name="Group 8"/>
              <p:cNvGrpSpPr/>
              <p:nvPr/>
            </p:nvGrpSpPr>
            <p:grpSpPr>
              <a:xfrm>
                <a:off x="1392" y="1631"/>
                <a:ext cx="480" cy="419"/>
                <a:chOff x="1110" y="2656"/>
                <a:chExt cx="1549" cy="1351"/>
              </a:xfrm>
            </p:grpSpPr>
            <p:sp>
              <p:nvSpPr>
                <p:cNvPr id="64"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65"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6"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63"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grpSp>
        <p:nvGrpSpPr>
          <p:cNvPr id="67" name="组合 66"/>
          <p:cNvGrpSpPr/>
          <p:nvPr/>
        </p:nvGrpSpPr>
        <p:grpSpPr>
          <a:xfrm>
            <a:off x="3810000" y="4730006"/>
            <a:ext cx="6248400" cy="671513"/>
            <a:chOff x="1056" y="2365"/>
            <a:chExt cx="3888" cy="423"/>
          </a:xfrm>
        </p:grpSpPr>
        <p:sp>
          <p:nvSpPr>
            <p:cNvPr id="68"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9" name="Group 56"/>
            <p:cNvGrpSpPr/>
            <p:nvPr/>
          </p:nvGrpSpPr>
          <p:grpSpPr>
            <a:xfrm>
              <a:off x="1056" y="2365"/>
              <a:ext cx="480" cy="419"/>
              <a:chOff x="1392" y="1631"/>
              <a:chExt cx="480" cy="419"/>
            </a:xfrm>
          </p:grpSpPr>
          <p:grpSp>
            <p:nvGrpSpPr>
              <p:cNvPr id="70" name="Group 8"/>
              <p:cNvGrpSpPr/>
              <p:nvPr/>
            </p:nvGrpSpPr>
            <p:grpSpPr>
              <a:xfrm>
                <a:off x="1392" y="1631"/>
                <a:ext cx="480" cy="419"/>
                <a:chOff x="1110" y="2656"/>
                <a:chExt cx="1549" cy="1351"/>
              </a:xfrm>
            </p:grpSpPr>
            <p:sp>
              <p:nvSpPr>
                <p:cNvPr id="72"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73"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1" name="Text Box 14"/>
              <p:cNvSpPr txBox="1"/>
              <p:nvPr/>
            </p:nvSpPr>
            <p:spPr>
              <a:xfrm>
                <a:off x="1474" y="1681"/>
                <a:ext cx="307" cy="291"/>
              </a:xfrm>
              <a:prstGeom prst="rect">
                <a:avLst/>
              </a:prstGeom>
              <a:noFill/>
              <a:ln w="9525">
                <a:noFill/>
              </a:ln>
            </p:spPr>
            <p:txBody>
              <a:bodyPr wrap="none">
                <a:spAutoFit/>
              </a:bodyPr>
              <a:lstStyle/>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810000" y="5584160"/>
            <a:ext cx="6248400" cy="671513"/>
            <a:chOff x="1056" y="2365"/>
            <a:chExt cx="3888" cy="423"/>
          </a:xfrm>
        </p:grpSpPr>
        <p:sp>
          <p:nvSpPr>
            <p:cNvPr id="76"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77" name="Group 56"/>
            <p:cNvGrpSpPr/>
            <p:nvPr/>
          </p:nvGrpSpPr>
          <p:grpSpPr>
            <a:xfrm>
              <a:off x="1056" y="2365"/>
              <a:ext cx="480" cy="419"/>
              <a:chOff x="1392" y="1631"/>
              <a:chExt cx="480" cy="419"/>
            </a:xfrm>
          </p:grpSpPr>
          <p:grpSp>
            <p:nvGrpSpPr>
              <p:cNvPr id="78" name="Group 8"/>
              <p:cNvGrpSpPr/>
              <p:nvPr/>
            </p:nvGrpSpPr>
            <p:grpSpPr>
              <a:xfrm>
                <a:off x="1392" y="1631"/>
                <a:ext cx="480" cy="419"/>
                <a:chOff x="1110" y="2656"/>
                <a:chExt cx="1549" cy="1351"/>
              </a:xfrm>
            </p:grpSpPr>
            <p:sp>
              <p:nvSpPr>
                <p:cNvPr id="80"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81"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9"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五</a:t>
                </a:r>
                <a:endParaRPr lang="zh-CN" altLang="en-US" dirty="0"/>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p:nvPr/>
        </p:nvSpPr>
        <p:spPr>
          <a:xfrm>
            <a:off x="4804410" y="2243746"/>
            <a:ext cx="5638800" cy="584775"/>
          </a:xfrm>
          <a:prstGeom prst="rect">
            <a:avLst/>
          </a:prstGeom>
          <a:noFill/>
          <a:ln w="9525">
            <a:noFill/>
          </a:ln>
        </p:spPr>
        <p:txBody>
          <a:bodyPr>
            <a:spAutoFit/>
          </a:bodyPr>
          <a:lstStyle/>
          <a:p>
            <a:pPr algn="l" eaLnBrk="0" hangingPunct="0"/>
            <a:r>
              <a:rPr lang="zh-CN" altLang="en-US" sz="3200" b="1" dirty="0">
                <a:solidFill>
                  <a:srgbClr val="FF0000"/>
                </a:solidFill>
                <a:latin typeface="微软雅黑" panose="020B0503020204020204" pitchFamily="34" charset="-122"/>
                <a:ea typeface="微软雅黑" panose="020B0503020204020204" pitchFamily="34" charset="-122"/>
              </a:rPr>
              <a:t>双学位、辅修第二专业定义</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sp>
        <p:nvSpPr>
          <p:cNvPr id="3080" name="Text Box 29"/>
          <p:cNvSpPr txBox="1"/>
          <p:nvPr/>
        </p:nvSpPr>
        <p:spPr>
          <a:xfrm>
            <a:off x="4804410" y="3958246"/>
            <a:ext cx="63246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学分要求、收费</a:t>
            </a:r>
            <a:endParaRPr lang="zh-CN" altLang="en-US" sz="3200" dirty="0">
              <a:latin typeface="微软雅黑" panose="020B0503020204020204" pitchFamily="34" charset="-122"/>
              <a:ea typeface="微软雅黑" panose="020B0503020204020204" pitchFamily="34" charset="-122"/>
            </a:endParaRPr>
          </a:p>
        </p:txBody>
      </p:sp>
      <p:pic>
        <p:nvPicPr>
          <p:cNvPr id="3082" name="Picture 31"/>
          <p:cNvPicPr>
            <a:picLocks noChangeAspect="1"/>
          </p:cNvPicPr>
          <p:nvPr/>
        </p:nvPicPr>
        <p:blipFill>
          <a:blip r:embed="rId1"/>
          <a:stretch>
            <a:fillRect/>
          </a:stretch>
        </p:blipFill>
        <p:spPr>
          <a:xfrm>
            <a:off x="2309" y="2081213"/>
            <a:ext cx="2959100" cy="4776787"/>
          </a:xfrm>
          <a:prstGeom prst="rect">
            <a:avLst/>
          </a:prstGeom>
          <a:noFill/>
          <a:ln w="9525">
            <a:noFill/>
          </a:ln>
        </p:spPr>
      </p:pic>
      <p:pic>
        <p:nvPicPr>
          <p:cNvPr id="3083" name="Picture 34"/>
          <p:cNvPicPr>
            <a:picLocks noChangeAspect="1"/>
          </p:cNvPicPr>
          <p:nvPr/>
        </p:nvPicPr>
        <p:blipFill>
          <a:blip r:embed="rId2"/>
          <a:stretch>
            <a:fillRect/>
          </a:stretch>
        </p:blipFill>
        <p:spPr>
          <a:xfrm flipV="1">
            <a:off x="2209800" y="1482439"/>
            <a:ext cx="9982200" cy="217205"/>
          </a:xfrm>
          <a:prstGeom prst="rect">
            <a:avLst/>
          </a:prstGeom>
          <a:noFill/>
          <a:ln w="9525">
            <a:noFill/>
          </a:ln>
        </p:spPr>
      </p:pic>
      <p:sp>
        <p:nvSpPr>
          <p:cNvPr id="3084" name="Text Box 39"/>
          <p:cNvSpPr txBox="1"/>
          <p:nvPr/>
        </p:nvSpPr>
        <p:spPr>
          <a:xfrm>
            <a:off x="4724400" y="341369"/>
            <a:ext cx="4572000" cy="1200329"/>
          </a:xfrm>
          <a:prstGeom prst="rect">
            <a:avLst/>
          </a:prstGeom>
          <a:noFill/>
          <a:ln w="9525">
            <a:noFill/>
          </a:ln>
        </p:spPr>
        <p:txBody>
          <a:bodyPr wrap="square">
            <a:spAutoFit/>
          </a:bodyPr>
          <a:lstStyle/>
          <a:p>
            <a:pPr algn="r">
              <a:lnSpc>
                <a:spcPct val="120000"/>
              </a:lnSpc>
            </a:pPr>
            <a:r>
              <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内容目录</a:t>
            </a:r>
            <a:endPar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3085" name="Picture 44"/>
          <p:cNvPicPr>
            <a:picLocks noChangeAspect="1"/>
          </p:cNvPicPr>
          <p:nvPr/>
        </p:nvPicPr>
        <p:blipFill>
          <a:blip r:embed="rId3"/>
          <a:stretch>
            <a:fillRect/>
          </a:stretch>
        </p:blipFill>
        <p:spPr>
          <a:xfrm>
            <a:off x="152400" y="9738"/>
            <a:ext cx="4191000" cy="1130300"/>
          </a:xfrm>
          <a:prstGeom prst="rect">
            <a:avLst/>
          </a:prstGeom>
          <a:noFill/>
          <a:ln w="9525">
            <a:noFill/>
          </a:ln>
        </p:spPr>
      </p:pic>
      <p:sp>
        <p:nvSpPr>
          <p:cNvPr id="3087" name="Text Box 21"/>
          <p:cNvSpPr txBox="1"/>
          <p:nvPr/>
        </p:nvSpPr>
        <p:spPr>
          <a:xfrm>
            <a:off x="4804410" y="3100996"/>
            <a:ext cx="64008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修读条件、程序</a:t>
            </a:r>
            <a:endParaRPr lang="zh-CN" altLang="en-US" sz="3200" dirty="0">
              <a:latin typeface="微软雅黑" panose="020B0503020204020204" pitchFamily="34" charset="-122"/>
              <a:ea typeface="微软雅黑" panose="020B0503020204020204" pitchFamily="34" charset="-122"/>
            </a:endParaRPr>
          </a:p>
        </p:txBody>
      </p:sp>
      <p:sp>
        <p:nvSpPr>
          <p:cNvPr id="3091" name="Text Box 58"/>
          <p:cNvSpPr txBox="1"/>
          <p:nvPr/>
        </p:nvSpPr>
        <p:spPr>
          <a:xfrm>
            <a:off x="4804410" y="481549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证书发放</a:t>
            </a:r>
            <a:endParaRPr lang="zh-CN" altLang="en-US" sz="3200" dirty="0">
              <a:latin typeface="微软雅黑" panose="020B0503020204020204" pitchFamily="34" charset="-122"/>
              <a:ea typeface="微软雅黑" panose="020B0503020204020204" pitchFamily="34" charset="-122"/>
            </a:endParaRPr>
          </a:p>
        </p:txBody>
      </p:sp>
      <p:grpSp>
        <p:nvGrpSpPr>
          <p:cNvPr id="3127" name="组合 3126"/>
          <p:cNvGrpSpPr/>
          <p:nvPr/>
        </p:nvGrpSpPr>
        <p:grpSpPr>
          <a:xfrm>
            <a:off x="3810000" y="2167547"/>
            <a:ext cx="6248400" cy="671513"/>
            <a:chOff x="1056" y="2365"/>
            <a:chExt cx="3888" cy="423"/>
          </a:xfrm>
        </p:grpSpPr>
        <p:sp>
          <p:nvSpPr>
            <p:cNvPr id="312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3121" name="Group 56"/>
            <p:cNvGrpSpPr/>
            <p:nvPr/>
          </p:nvGrpSpPr>
          <p:grpSpPr>
            <a:xfrm>
              <a:off x="1056" y="2365"/>
              <a:ext cx="480" cy="419"/>
              <a:chOff x="1392" y="1631"/>
              <a:chExt cx="480" cy="419"/>
            </a:xfrm>
          </p:grpSpPr>
          <p:grpSp>
            <p:nvGrpSpPr>
              <p:cNvPr id="3122" name="Group 8"/>
              <p:cNvGrpSpPr/>
              <p:nvPr/>
            </p:nvGrpSpPr>
            <p:grpSpPr>
              <a:xfrm>
                <a:off x="1392" y="1631"/>
                <a:ext cx="480" cy="419"/>
                <a:chOff x="1110" y="2656"/>
                <a:chExt cx="1549" cy="1351"/>
              </a:xfrm>
            </p:grpSpPr>
            <p:sp>
              <p:nvSpPr>
                <p:cNvPr id="3123"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3124"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155"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126" name="Text Box 14"/>
              <p:cNvSpPr txBox="1"/>
              <p:nvPr/>
            </p:nvSpPr>
            <p:spPr>
              <a:xfrm>
                <a:off x="1472" y="1681"/>
                <a:ext cx="311"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一</a:t>
                </a:r>
                <a:endParaRPr lang="zh-CN" altLang="en-US" dirty="0"/>
              </a:p>
            </p:txBody>
          </p:sp>
        </p:grpSp>
      </p:grpSp>
      <p:sp>
        <p:nvSpPr>
          <p:cNvPr id="3168" name="Text Box 58"/>
          <p:cNvSpPr txBox="1"/>
          <p:nvPr/>
        </p:nvSpPr>
        <p:spPr>
          <a:xfrm>
            <a:off x="4804410" y="567274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几点建议</a:t>
            </a:r>
            <a:endParaRPr lang="zh-CN" altLang="en-US" sz="3200" dirty="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10000" y="3021700"/>
            <a:ext cx="6248400" cy="671513"/>
            <a:chOff x="1056" y="2365"/>
            <a:chExt cx="3888" cy="423"/>
          </a:xfrm>
        </p:grpSpPr>
        <p:sp>
          <p:nvSpPr>
            <p:cNvPr id="52"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53" name="Group 56"/>
            <p:cNvGrpSpPr/>
            <p:nvPr/>
          </p:nvGrpSpPr>
          <p:grpSpPr>
            <a:xfrm>
              <a:off x="1056" y="2365"/>
              <a:ext cx="480" cy="419"/>
              <a:chOff x="1392" y="1631"/>
              <a:chExt cx="480" cy="419"/>
            </a:xfrm>
          </p:grpSpPr>
          <p:grpSp>
            <p:nvGrpSpPr>
              <p:cNvPr id="54" name="Group 8"/>
              <p:cNvGrpSpPr/>
              <p:nvPr/>
            </p:nvGrpSpPr>
            <p:grpSpPr>
              <a:xfrm>
                <a:off x="1392" y="1631"/>
                <a:ext cx="480" cy="419"/>
                <a:chOff x="1110" y="2656"/>
                <a:chExt cx="1549" cy="1351"/>
              </a:xfrm>
            </p:grpSpPr>
            <p:sp>
              <p:nvSpPr>
                <p:cNvPr id="56"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57"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58"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5"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二</a:t>
                </a:r>
                <a:endParaRPr lang="zh-CN" altLang="en-US" dirty="0"/>
              </a:p>
            </p:txBody>
          </p:sp>
        </p:grpSp>
      </p:grpSp>
      <p:grpSp>
        <p:nvGrpSpPr>
          <p:cNvPr id="59" name="组合 58"/>
          <p:cNvGrpSpPr/>
          <p:nvPr/>
        </p:nvGrpSpPr>
        <p:grpSpPr>
          <a:xfrm>
            <a:off x="3810000" y="3875853"/>
            <a:ext cx="6248400" cy="671513"/>
            <a:chOff x="1056" y="2365"/>
            <a:chExt cx="3888" cy="423"/>
          </a:xfrm>
        </p:grpSpPr>
        <p:sp>
          <p:nvSpPr>
            <p:cNvPr id="6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1" name="Group 56"/>
            <p:cNvGrpSpPr/>
            <p:nvPr/>
          </p:nvGrpSpPr>
          <p:grpSpPr>
            <a:xfrm>
              <a:off x="1056" y="2365"/>
              <a:ext cx="480" cy="419"/>
              <a:chOff x="1392" y="1631"/>
              <a:chExt cx="480" cy="419"/>
            </a:xfrm>
          </p:grpSpPr>
          <p:grpSp>
            <p:nvGrpSpPr>
              <p:cNvPr id="62" name="Group 8"/>
              <p:cNvGrpSpPr/>
              <p:nvPr/>
            </p:nvGrpSpPr>
            <p:grpSpPr>
              <a:xfrm>
                <a:off x="1392" y="1631"/>
                <a:ext cx="480" cy="419"/>
                <a:chOff x="1110" y="2656"/>
                <a:chExt cx="1549" cy="1351"/>
              </a:xfrm>
            </p:grpSpPr>
            <p:sp>
              <p:nvSpPr>
                <p:cNvPr id="64"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65"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6"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63"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grpSp>
        <p:nvGrpSpPr>
          <p:cNvPr id="67" name="组合 66"/>
          <p:cNvGrpSpPr/>
          <p:nvPr/>
        </p:nvGrpSpPr>
        <p:grpSpPr>
          <a:xfrm>
            <a:off x="3810000" y="4730006"/>
            <a:ext cx="6248400" cy="671513"/>
            <a:chOff x="1056" y="2365"/>
            <a:chExt cx="3888" cy="423"/>
          </a:xfrm>
        </p:grpSpPr>
        <p:sp>
          <p:nvSpPr>
            <p:cNvPr id="68"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9" name="Group 56"/>
            <p:cNvGrpSpPr/>
            <p:nvPr/>
          </p:nvGrpSpPr>
          <p:grpSpPr>
            <a:xfrm>
              <a:off x="1056" y="2365"/>
              <a:ext cx="480" cy="419"/>
              <a:chOff x="1392" y="1631"/>
              <a:chExt cx="480" cy="419"/>
            </a:xfrm>
          </p:grpSpPr>
          <p:grpSp>
            <p:nvGrpSpPr>
              <p:cNvPr id="70" name="Group 8"/>
              <p:cNvGrpSpPr/>
              <p:nvPr/>
            </p:nvGrpSpPr>
            <p:grpSpPr>
              <a:xfrm>
                <a:off x="1392" y="1631"/>
                <a:ext cx="480" cy="419"/>
                <a:chOff x="1110" y="2656"/>
                <a:chExt cx="1549" cy="1351"/>
              </a:xfrm>
            </p:grpSpPr>
            <p:sp>
              <p:nvSpPr>
                <p:cNvPr id="72"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73"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1" name="Text Box 14"/>
              <p:cNvSpPr txBox="1"/>
              <p:nvPr/>
            </p:nvSpPr>
            <p:spPr>
              <a:xfrm>
                <a:off x="1474" y="1681"/>
                <a:ext cx="307" cy="291"/>
              </a:xfrm>
              <a:prstGeom prst="rect">
                <a:avLst/>
              </a:prstGeom>
              <a:noFill/>
              <a:ln w="9525">
                <a:noFill/>
              </a:ln>
            </p:spPr>
            <p:txBody>
              <a:bodyPr wrap="none">
                <a:spAutoFit/>
              </a:bodyPr>
              <a:lstStyle/>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810000" y="5584160"/>
            <a:ext cx="6248400" cy="671513"/>
            <a:chOff x="1056" y="2365"/>
            <a:chExt cx="3888" cy="423"/>
          </a:xfrm>
        </p:grpSpPr>
        <p:sp>
          <p:nvSpPr>
            <p:cNvPr id="76"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77" name="Group 56"/>
            <p:cNvGrpSpPr/>
            <p:nvPr/>
          </p:nvGrpSpPr>
          <p:grpSpPr>
            <a:xfrm>
              <a:off x="1056" y="2365"/>
              <a:ext cx="480" cy="419"/>
              <a:chOff x="1392" y="1631"/>
              <a:chExt cx="480" cy="419"/>
            </a:xfrm>
          </p:grpSpPr>
          <p:grpSp>
            <p:nvGrpSpPr>
              <p:cNvPr id="78" name="Group 8"/>
              <p:cNvGrpSpPr/>
              <p:nvPr/>
            </p:nvGrpSpPr>
            <p:grpSpPr>
              <a:xfrm>
                <a:off x="1392" y="1631"/>
                <a:ext cx="480" cy="419"/>
                <a:chOff x="1110" y="2656"/>
                <a:chExt cx="1549" cy="1351"/>
              </a:xfrm>
            </p:grpSpPr>
            <p:sp>
              <p:nvSpPr>
                <p:cNvPr id="80"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81"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9"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五</a:t>
                </a:r>
                <a:endParaRPr lang="zh-CN" altLang="en-US" dirty="0"/>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gray">
          <a:xfrm>
            <a:off x="649937" y="2286000"/>
            <a:ext cx="10246663" cy="3124200"/>
          </a:xfrm>
          <a:prstGeom prst="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生主修专业和第二专业教育辅修专业同时达到毕业标准的颁发辅修专业证书（辅修专业证书由山东省教育厅统一印制）。学校只能为取得本校学籍的学生颁发并注册一份学历证书，主修专业毕业资格的时间应与获得辅修专业证书的时间一致，辅修专业证书与学历证书配合使用，一般不单独作为学历证书使用。</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1" name="Rectangle 7"/>
          <p:cNvSpPr/>
          <p:nvPr/>
        </p:nvSpPr>
        <p:spPr>
          <a:xfrm>
            <a:off x="8153400" y="356323"/>
            <a:ext cx="3809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四、证书发放</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gray">
          <a:xfrm>
            <a:off x="649937" y="1905000"/>
            <a:ext cx="10246663" cy="3124200"/>
          </a:xfrm>
          <a:prstGeom prst="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学生主修专业和双学位教育辅修专业同时达到授予学位标准的颁发学士学位证书。辅修学士学位在主修学士学位证书中予以注明，不单独发放学位证书。</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未取得主修专业毕业资格的学生，不得单独发放辅修专业证书；未取得主修学士学位的，不得授予辅修学士学位；未取得辅修专业毕业资格的，不得单独发放主修专业证书；取得主修专业毕业资格而未取得辅修专业毕业资格的，如果学生主动申请放弃辅修、按主修专业毕业的，可发放主修专业证书。</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1" name="Rectangle 7"/>
          <p:cNvSpPr/>
          <p:nvPr/>
        </p:nvSpPr>
        <p:spPr>
          <a:xfrm>
            <a:off x="8153400" y="356323"/>
            <a:ext cx="3809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四、证书发放</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gray">
          <a:xfrm>
            <a:off x="914400" y="1676400"/>
            <a:ext cx="10591800" cy="4419600"/>
          </a:xfrm>
          <a:prstGeom prst="rect">
            <a:avLst/>
          </a:prstGeom>
        </p:spPr>
        <p:txBody>
          <a:bodyPr vert="horz" lIns="90000" tIns="46800" rIns="90000" bIns="46800" rtlCol="0">
            <a:noAutofit/>
          </a:bodyPr>
          <a:lstStyle/>
          <a:p>
            <a:pPr algn="just">
              <a:lnSpc>
                <a:spcPct val="120000"/>
              </a:lnSpc>
              <a:spcBef>
                <a:spcPts val="1000"/>
              </a:spcBef>
              <a:spcAft>
                <a:spcPts val="0"/>
              </a:spcAft>
              <a:buFont typeface="Arial" panose="020B0604020202020204" pitchFamily="34" charset="0"/>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辅修双学位发放：</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主修毕业证书</a:t>
            </a:r>
            <a:r>
              <a:rPr lang="zh-CN" altLang="en-US" sz="24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、辅修专业证书</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28600" indent="-228600" algn="just">
              <a:lnSpc>
                <a:spcPct val="120000"/>
              </a:lnSpc>
              <a:spcBef>
                <a:spcPts val="1000"/>
              </a:spcBef>
              <a:spcAft>
                <a:spcPts val="0"/>
              </a:spcAft>
              <a:buFont typeface="Arial" panose="020B0604020202020204" pitchFamily="34" charset="0"/>
              <a:buChar char="•"/>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学位证书（标注辅修专业及学位类别）</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buFont typeface="Arial" panose="020B0604020202020204" pitchFamily="34" charset="0"/>
            </a:pP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buFont typeface="Arial" panose="020B0604020202020204" pitchFamily="34" charset="0"/>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辅修第二专业发放：</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主修毕业证书、辅修专业证书</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主修学位证书</a:t>
            </a:r>
            <a:endParaRPr lang="zh-CN" altLang="en-US"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buFont typeface="Arial" panose="020B0604020202020204" pitchFamily="34" charset="0"/>
            </a:pPr>
            <a:r>
              <a:rPr lang="zh-CN" altLang="en-US" sz="24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注：辅修专业证书与学历证书配合使用，一般不单独作为学历证书使用。</a:t>
            </a:r>
            <a:endParaRPr lang="en-US" altLang="zh-CN"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buFont typeface="Arial" panose="020B0604020202020204" pitchFamily="34" charset="0"/>
            </a:pPr>
            <a:endParaRPr lang="en-US" altLang="zh-CN" sz="24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8153400" y="356323"/>
            <a:ext cx="3809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四、证书发放</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8153400" y="356323"/>
            <a:ext cx="3809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四、证书发放</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
        <p:nvSpPr>
          <p:cNvPr id="4" name="文本框 3"/>
          <p:cNvSpPr txBox="1"/>
          <p:nvPr/>
        </p:nvSpPr>
        <p:spPr>
          <a:xfrm>
            <a:off x="7334250" y="4924425"/>
            <a:ext cx="1212215" cy="922020"/>
          </a:xfrm>
          <a:prstGeom prst="rect">
            <a:avLst/>
          </a:prstGeom>
          <a:solidFill>
            <a:srgbClr val="FDFDFD"/>
          </a:solidFill>
        </p:spPr>
        <p:txBody>
          <a:bodyPr wrap="square" rtlCol="0">
            <a:spAutoFit/>
          </a:bodyPr>
          <a:p>
            <a:endParaRPr lang="zh-CN" altLang="en-US"/>
          </a:p>
          <a:p>
            <a:endParaRPr lang="zh-CN" altLang="en-US"/>
          </a:p>
          <a:p>
            <a:endParaRPr lang="zh-CN" altLang="en-US"/>
          </a:p>
        </p:txBody>
      </p:sp>
      <p:sp>
        <p:nvSpPr>
          <p:cNvPr id="6" name="文本框 5"/>
          <p:cNvSpPr txBox="1"/>
          <p:nvPr/>
        </p:nvSpPr>
        <p:spPr>
          <a:xfrm>
            <a:off x="6047105" y="5699760"/>
            <a:ext cx="810895" cy="368300"/>
          </a:xfrm>
          <a:prstGeom prst="rect">
            <a:avLst/>
          </a:prstGeom>
          <a:solidFill>
            <a:srgbClr val="FEFEFE"/>
          </a:solidFill>
        </p:spPr>
        <p:txBody>
          <a:bodyPr wrap="square" rtlCol="0">
            <a:spAutoFit/>
          </a:bodyPr>
          <a:p>
            <a:endParaRPr lang="zh-CN" altLang="en-US"/>
          </a:p>
        </p:txBody>
      </p:sp>
      <p:sp>
        <p:nvSpPr>
          <p:cNvPr id="8" name="文本框 7"/>
          <p:cNvSpPr txBox="1"/>
          <p:nvPr/>
        </p:nvSpPr>
        <p:spPr>
          <a:xfrm>
            <a:off x="7254875" y="5747385"/>
            <a:ext cx="365125" cy="368300"/>
          </a:xfrm>
          <a:prstGeom prst="rect">
            <a:avLst/>
          </a:prstGeom>
          <a:solidFill>
            <a:srgbClr val="FDFDFD"/>
          </a:solidFill>
        </p:spPr>
        <p:txBody>
          <a:bodyPr wrap="square" rtlCol="0">
            <a:spAutoFit/>
          </a:bodyPr>
          <a:p>
            <a:endParaRPr lang="zh-CN" altLang="en-US"/>
          </a:p>
        </p:txBody>
      </p:sp>
      <p:pic>
        <p:nvPicPr>
          <p:cNvPr id="11" name="图片 10"/>
          <p:cNvPicPr>
            <a:picLocks noChangeAspect="1"/>
          </p:cNvPicPr>
          <p:nvPr/>
        </p:nvPicPr>
        <p:blipFill>
          <a:blip r:embed="rId3"/>
          <a:stretch>
            <a:fillRect/>
          </a:stretch>
        </p:blipFill>
        <p:spPr>
          <a:xfrm>
            <a:off x="5973558" y="1994623"/>
            <a:ext cx="5881457" cy="4038600"/>
          </a:xfrm>
          <a:prstGeom prst="rect">
            <a:avLst/>
          </a:prstGeom>
        </p:spPr>
      </p:pic>
      <p:pic>
        <p:nvPicPr>
          <p:cNvPr id="13" name="图片 12"/>
          <p:cNvPicPr>
            <a:picLocks noChangeAspect="1"/>
          </p:cNvPicPr>
          <p:nvPr/>
        </p:nvPicPr>
        <p:blipFill>
          <a:blip r:embed="rId4"/>
          <a:stretch>
            <a:fillRect/>
          </a:stretch>
        </p:blipFill>
        <p:spPr>
          <a:xfrm>
            <a:off x="228600" y="1981288"/>
            <a:ext cx="5744959" cy="4038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8153400" y="356323"/>
            <a:ext cx="3809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四、证书发放</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grpSp>
        <p:nvGrpSpPr>
          <p:cNvPr id="6" name="组合 5"/>
          <p:cNvGrpSpPr/>
          <p:nvPr/>
        </p:nvGrpSpPr>
        <p:grpSpPr>
          <a:xfrm>
            <a:off x="2438400" y="2209800"/>
            <a:ext cx="7212330" cy="4414520"/>
            <a:chOff x="240" y="2947"/>
            <a:chExt cx="8990" cy="6436"/>
          </a:xfrm>
        </p:grpSpPr>
        <p:pic>
          <p:nvPicPr>
            <p:cNvPr id="2" name="图片 1"/>
            <p:cNvPicPr>
              <a:picLocks noChangeAspect="1"/>
            </p:cNvPicPr>
            <p:nvPr/>
          </p:nvPicPr>
          <p:blipFill>
            <a:blip r:embed="rId3"/>
            <a:stretch>
              <a:fillRect/>
            </a:stretch>
          </p:blipFill>
          <p:spPr>
            <a:xfrm>
              <a:off x="240" y="2947"/>
              <a:ext cx="8990" cy="6436"/>
            </a:xfrm>
            <a:prstGeom prst="rect">
              <a:avLst/>
            </a:prstGeom>
          </p:spPr>
        </p:pic>
        <p:sp>
          <p:nvSpPr>
            <p:cNvPr id="4" name="文本框 3"/>
            <p:cNvSpPr txBox="1"/>
            <p:nvPr/>
          </p:nvSpPr>
          <p:spPr>
            <a:xfrm>
              <a:off x="1200" y="5674"/>
              <a:ext cx="2970" cy="537"/>
            </a:xfrm>
            <a:prstGeom prst="rect">
              <a:avLst/>
            </a:prstGeom>
            <a:solidFill>
              <a:schemeClr val="bg1">
                <a:lumMod val="95000"/>
              </a:schemeClr>
            </a:solidFill>
          </p:spPr>
          <p:txBody>
            <a:bodyPr wrap="square" rtlCol="0">
              <a:spAutoFit/>
            </a:bodyPr>
            <a:lstStyle/>
            <a:p>
              <a:r>
                <a:rPr lang="zh-CN" altLang="en-US" sz="900" b="1">
                  <a:sym typeface="+mn-ea"/>
                </a:rPr>
                <a:t>英语</a:t>
              </a:r>
              <a:endParaRPr lang="zh-CN" altLang="en-US" sz="900" b="1">
                <a:sym typeface="+mn-ea"/>
              </a:endParaRPr>
            </a:p>
            <a:p>
              <a:r>
                <a:rPr lang="zh-CN" altLang="en-US" sz="900" b="1">
                  <a:sym typeface="+mn-ea"/>
                </a:rPr>
                <a:t>计算机科学与技术（辅修）</a:t>
              </a:r>
              <a:endParaRPr lang="zh-CN" altLang="en-US" sz="900" b="1" dirty="0">
                <a:sym typeface="+mn-ea"/>
              </a:endParaRPr>
            </a:p>
          </p:txBody>
        </p:sp>
        <p:sp>
          <p:nvSpPr>
            <p:cNvPr id="5" name="文本框 4"/>
            <p:cNvSpPr txBox="1"/>
            <p:nvPr/>
          </p:nvSpPr>
          <p:spPr>
            <a:xfrm>
              <a:off x="6274" y="6165"/>
              <a:ext cx="1027" cy="492"/>
            </a:xfrm>
            <a:prstGeom prst="rect">
              <a:avLst/>
            </a:prstGeom>
            <a:solidFill>
              <a:schemeClr val="bg1">
                <a:lumMod val="95000"/>
              </a:schemeClr>
            </a:solidFill>
          </p:spPr>
          <p:txBody>
            <a:bodyPr wrap="square" rtlCol="0">
              <a:spAutoFit/>
            </a:bodyPr>
            <a:lstStyle/>
            <a:p>
              <a:r>
                <a:rPr lang="zh-CN" altLang="en-US" sz="800" b="1" dirty="0"/>
                <a:t>文学 </a:t>
              </a:r>
              <a:endParaRPr lang="zh-CN" altLang="en-US" sz="800" b="1" dirty="0"/>
            </a:p>
            <a:p>
              <a:r>
                <a:rPr lang="zh-CN" altLang="en-US" sz="800" b="1" dirty="0"/>
                <a:t>工学</a:t>
              </a:r>
              <a:r>
                <a:rPr lang="zh-CN" altLang="en-US" sz="800" b="1">
                  <a:sym typeface="+mn-ea"/>
                </a:rPr>
                <a:t>（辅修）</a:t>
              </a:r>
              <a:endParaRPr lang="zh-CN" altLang="en-US" sz="800" b="1" dirty="0">
                <a:sym typeface="+mn-ea"/>
              </a:endParaRPr>
            </a:p>
          </p:txBody>
        </p:sp>
      </p:grpSp>
      <p:sp>
        <p:nvSpPr>
          <p:cNvPr id="3" name="文本框 2"/>
          <p:cNvSpPr txBox="1"/>
          <p:nvPr/>
        </p:nvSpPr>
        <p:spPr>
          <a:xfrm>
            <a:off x="7867650" y="5297805"/>
            <a:ext cx="1428750" cy="645160"/>
          </a:xfrm>
          <a:prstGeom prst="rect">
            <a:avLst/>
          </a:prstGeom>
          <a:solidFill>
            <a:srgbClr val="FFFFFF"/>
          </a:solidFill>
        </p:spPr>
        <p:txBody>
          <a:bodyPr wrap="square" rtlCol="0">
            <a:spAutoFit/>
          </a:bodyPr>
          <a:p>
            <a:endParaRPr lang="zh-CN" altLang="en-US"/>
          </a:p>
          <a:p>
            <a:endParaRPr lang="zh-CN" altLang="en-US"/>
          </a:p>
        </p:txBody>
      </p:sp>
      <p:sp>
        <p:nvSpPr>
          <p:cNvPr id="8" name="文本框 7"/>
          <p:cNvSpPr txBox="1"/>
          <p:nvPr/>
        </p:nvSpPr>
        <p:spPr>
          <a:xfrm>
            <a:off x="5382260" y="5257800"/>
            <a:ext cx="1426845" cy="645160"/>
          </a:xfrm>
          <a:prstGeom prst="rect">
            <a:avLst/>
          </a:prstGeom>
          <a:solidFill>
            <a:srgbClr val="FFFFFF"/>
          </a:solidFill>
        </p:spPr>
        <p:txBody>
          <a:bodyPr wrap="square" rtlCol="0">
            <a:spAutoFit/>
          </a:bodyPr>
          <a:p>
            <a:endParaRPr lang="zh-CN" altLang="en-US"/>
          </a:p>
          <a:p>
            <a:endParaRPr lang="zh-CN" altLang="en-US"/>
          </a:p>
        </p:txBody>
      </p:sp>
      <p:sp>
        <p:nvSpPr>
          <p:cNvPr id="11" name="文本框 10"/>
          <p:cNvSpPr txBox="1"/>
          <p:nvPr/>
        </p:nvSpPr>
        <p:spPr>
          <a:xfrm>
            <a:off x="545465" y="1549400"/>
            <a:ext cx="3645535" cy="368300"/>
          </a:xfrm>
          <a:prstGeom prst="rect">
            <a:avLst/>
          </a:prstGeom>
          <a:noFill/>
        </p:spPr>
        <p:txBody>
          <a:bodyPr wrap="square" rtlCol="0">
            <a:spAutoFit/>
          </a:bodyPr>
          <a:p>
            <a:pPr algn="l"/>
            <a:r>
              <a:rPr lang="zh-CN" altLang="en-US"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辅修双学位学位证书样式</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p:nvPr/>
        </p:nvSpPr>
        <p:spPr>
          <a:xfrm>
            <a:off x="4804410" y="2243746"/>
            <a:ext cx="5638800" cy="584775"/>
          </a:xfrm>
          <a:prstGeom prst="rect">
            <a:avLst/>
          </a:prstGeom>
          <a:noFill/>
          <a:ln w="9525">
            <a:noFill/>
          </a:ln>
        </p:spPr>
        <p:txBody>
          <a:bodyPr>
            <a:spAutoFit/>
          </a:bodyPr>
          <a:lstStyle/>
          <a:p>
            <a:pPr algn="l" eaLnBrk="0" hangingPunct="0"/>
            <a:r>
              <a:rPr lang="zh-CN" altLang="en-US" sz="3200" b="1" dirty="0">
                <a:latin typeface="微软雅黑" panose="020B0503020204020204" pitchFamily="34" charset="-122"/>
                <a:ea typeface="微软雅黑" panose="020B0503020204020204" pitchFamily="34" charset="-122"/>
              </a:rPr>
              <a:t>双学位、辅修第二专业定义</a:t>
            </a:r>
            <a:endParaRPr lang="en-US" altLang="zh-CN" sz="3200" b="1" dirty="0">
              <a:latin typeface="微软雅黑" panose="020B0503020204020204" pitchFamily="34" charset="-122"/>
              <a:ea typeface="微软雅黑" panose="020B0503020204020204" pitchFamily="34" charset="-122"/>
            </a:endParaRPr>
          </a:p>
        </p:txBody>
      </p:sp>
      <p:sp>
        <p:nvSpPr>
          <p:cNvPr id="3080" name="Text Box 29"/>
          <p:cNvSpPr txBox="1"/>
          <p:nvPr/>
        </p:nvSpPr>
        <p:spPr>
          <a:xfrm>
            <a:off x="4804410" y="3958246"/>
            <a:ext cx="63246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学分要求、收费</a:t>
            </a:r>
            <a:endParaRPr lang="zh-CN" altLang="en-US" sz="3200" dirty="0">
              <a:latin typeface="微软雅黑" panose="020B0503020204020204" pitchFamily="34" charset="-122"/>
              <a:ea typeface="微软雅黑" panose="020B0503020204020204" pitchFamily="34" charset="-122"/>
            </a:endParaRPr>
          </a:p>
        </p:txBody>
      </p:sp>
      <p:pic>
        <p:nvPicPr>
          <p:cNvPr id="3082" name="Picture 31"/>
          <p:cNvPicPr>
            <a:picLocks noChangeAspect="1"/>
          </p:cNvPicPr>
          <p:nvPr/>
        </p:nvPicPr>
        <p:blipFill>
          <a:blip r:embed="rId1"/>
          <a:stretch>
            <a:fillRect/>
          </a:stretch>
        </p:blipFill>
        <p:spPr>
          <a:xfrm>
            <a:off x="2309" y="2081213"/>
            <a:ext cx="2959100" cy="4776787"/>
          </a:xfrm>
          <a:prstGeom prst="rect">
            <a:avLst/>
          </a:prstGeom>
          <a:noFill/>
          <a:ln w="9525">
            <a:noFill/>
          </a:ln>
        </p:spPr>
      </p:pic>
      <p:pic>
        <p:nvPicPr>
          <p:cNvPr id="3083" name="Picture 34"/>
          <p:cNvPicPr>
            <a:picLocks noChangeAspect="1"/>
          </p:cNvPicPr>
          <p:nvPr/>
        </p:nvPicPr>
        <p:blipFill>
          <a:blip r:embed="rId2"/>
          <a:stretch>
            <a:fillRect/>
          </a:stretch>
        </p:blipFill>
        <p:spPr>
          <a:xfrm flipV="1">
            <a:off x="2209800" y="1482439"/>
            <a:ext cx="9982200" cy="217205"/>
          </a:xfrm>
          <a:prstGeom prst="rect">
            <a:avLst/>
          </a:prstGeom>
          <a:noFill/>
          <a:ln w="9525">
            <a:noFill/>
          </a:ln>
        </p:spPr>
      </p:pic>
      <p:sp>
        <p:nvSpPr>
          <p:cNvPr id="3084" name="Text Box 39"/>
          <p:cNvSpPr txBox="1"/>
          <p:nvPr/>
        </p:nvSpPr>
        <p:spPr>
          <a:xfrm>
            <a:off x="4724400" y="341369"/>
            <a:ext cx="4572000" cy="1200329"/>
          </a:xfrm>
          <a:prstGeom prst="rect">
            <a:avLst/>
          </a:prstGeom>
          <a:noFill/>
          <a:ln w="9525">
            <a:noFill/>
          </a:ln>
        </p:spPr>
        <p:txBody>
          <a:bodyPr wrap="square">
            <a:spAutoFit/>
          </a:bodyPr>
          <a:lstStyle/>
          <a:p>
            <a:pPr algn="r">
              <a:lnSpc>
                <a:spcPct val="120000"/>
              </a:lnSpc>
            </a:pPr>
            <a:r>
              <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内容目录</a:t>
            </a:r>
            <a:endPar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3085" name="Picture 44"/>
          <p:cNvPicPr>
            <a:picLocks noChangeAspect="1"/>
          </p:cNvPicPr>
          <p:nvPr/>
        </p:nvPicPr>
        <p:blipFill>
          <a:blip r:embed="rId3"/>
          <a:stretch>
            <a:fillRect/>
          </a:stretch>
        </p:blipFill>
        <p:spPr>
          <a:xfrm>
            <a:off x="152400" y="9738"/>
            <a:ext cx="4191000" cy="1130300"/>
          </a:xfrm>
          <a:prstGeom prst="rect">
            <a:avLst/>
          </a:prstGeom>
          <a:noFill/>
          <a:ln w="9525">
            <a:noFill/>
          </a:ln>
        </p:spPr>
      </p:pic>
      <p:sp>
        <p:nvSpPr>
          <p:cNvPr id="3087" name="Text Box 21"/>
          <p:cNvSpPr txBox="1"/>
          <p:nvPr/>
        </p:nvSpPr>
        <p:spPr>
          <a:xfrm>
            <a:off x="4804410" y="3100996"/>
            <a:ext cx="64008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修读条件、程序</a:t>
            </a:r>
            <a:endParaRPr lang="zh-CN" altLang="en-US" sz="3200" dirty="0">
              <a:latin typeface="微软雅黑" panose="020B0503020204020204" pitchFamily="34" charset="-122"/>
              <a:ea typeface="微软雅黑" panose="020B0503020204020204" pitchFamily="34" charset="-122"/>
            </a:endParaRPr>
          </a:p>
        </p:txBody>
      </p:sp>
      <p:sp>
        <p:nvSpPr>
          <p:cNvPr id="3091" name="Text Box 58"/>
          <p:cNvSpPr txBox="1"/>
          <p:nvPr/>
        </p:nvSpPr>
        <p:spPr>
          <a:xfrm>
            <a:off x="4804410" y="481549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证书发放</a:t>
            </a:r>
            <a:endParaRPr lang="zh-CN" altLang="en-US" sz="3200" dirty="0">
              <a:latin typeface="微软雅黑" panose="020B0503020204020204" pitchFamily="34" charset="-122"/>
              <a:ea typeface="微软雅黑" panose="020B0503020204020204" pitchFamily="34" charset="-122"/>
            </a:endParaRPr>
          </a:p>
        </p:txBody>
      </p:sp>
      <p:grpSp>
        <p:nvGrpSpPr>
          <p:cNvPr id="3127" name="组合 3126"/>
          <p:cNvGrpSpPr/>
          <p:nvPr/>
        </p:nvGrpSpPr>
        <p:grpSpPr>
          <a:xfrm>
            <a:off x="3810000" y="2167547"/>
            <a:ext cx="6248400" cy="671513"/>
            <a:chOff x="1056" y="2365"/>
            <a:chExt cx="3888" cy="423"/>
          </a:xfrm>
        </p:grpSpPr>
        <p:sp>
          <p:nvSpPr>
            <p:cNvPr id="312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3121" name="Group 56"/>
            <p:cNvGrpSpPr/>
            <p:nvPr/>
          </p:nvGrpSpPr>
          <p:grpSpPr>
            <a:xfrm>
              <a:off x="1056" y="2365"/>
              <a:ext cx="480" cy="419"/>
              <a:chOff x="1392" y="1631"/>
              <a:chExt cx="480" cy="419"/>
            </a:xfrm>
          </p:grpSpPr>
          <p:grpSp>
            <p:nvGrpSpPr>
              <p:cNvPr id="3122" name="Group 8"/>
              <p:cNvGrpSpPr/>
              <p:nvPr/>
            </p:nvGrpSpPr>
            <p:grpSpPr>
              <a:xfrm>
                <a:off x="1392" y="1631"/>
                <a:ext cx="480" cy="419"/>
                <a:chOff x="1110" y="2656"/>
                <a:chExt cx="1549" cy="1351"/>
              </a:xfrm>
            </p:grpSpPr>
            <p:sp>
              <p:nvSpPr>
                <p:cNvPr id="3123"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3124"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155"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126" name="Text Box 14"/>
              <p:cNvSpPr txBox="1"/>
              <p:nvPr/>
            </p:nvSpPr>
            <p:spPr>
              <a:xfrm>
                <a:off x="1472" y="1681"/>
                <a:ext cx="311"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一</a:t>
                </a:r>
                <a:endParaRPr lang="zh-CN" altLang="en-US" dirty="0"/>
              </a:p>
            </p:txBody>
          </p:sp>
        </p:grpSp>
      </p:grpSp>
      <p:sp>
        <p:nvSpPr>
          <p:cNvPr id="3168" name="Text Box 58"/>
          <p:cNvSpPr txBox="1"/>
          <p:nvPr/>
        </p:nvSpPr>
        <p:spPr>
          <a:xfrm>
            <a:off x="4804410" y="567274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solidFill>
                  <a:srgbClr val="FF0000"/>
                </a:solidFill>
                <a:latin typeface="微软雅黑" panose="020B0503020204020204" pitchFamily="34" charset="-122"/>
                <a:ea typeface="微软雅黑" panose="020B0503020204020204" pitchFamily="34" charset="-122"/>
              </a:rPr>
              <a:t>几点建议</a:t>
            </a:r>
            <a:endParaRPr lang="zh-CN" altLang="en-US" sz="3200" dirty="0">
              <a:solidFill>
                <a:srgbClr val="FF0000"/>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10000" y="3021700"/>
            <a:ext cx="6248400" cy="671513"/>
            <a:chOff x="1056" y="2365"/>
            <a:chExt cx="3888" cy="423"/>
          </a:xfrm>
        </p:grpSpPr>
        <p:sp>
          <p:nvSpPr>
            <p:cNvPr id="52"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53" name="Group 56"/>
            <p:cNvGrpSpPr/>
            <p:nvPr/>
          </p:nvGrpSpPr>
          <p:grpSpPr>
            <a:xfrm>
              <a:off x="1056" y="2365"/>
              <a:ext cx="480" cy="419"/>
              <a:chOff x="1392" y="1631"/>
              <a:chExt cx="480" cy="419"/>
            </a:xfrm>
          </p:grpSpPr>
          <p:grpSp>
            <p:nvGrpSpPr>
              <p:cNvPr id="54" name="Group 8"/>
              <p:cNvGrpSpPr/>
              <p:nvPr/>
            </p:nvGrpSpPr>
            <p:grpSpPr>
              <a:xfrm>
                <a:off x="1392" y="1631"/>
                <a:ext cx="480" cy="419"/>
                <a:chOff x="1110" y="2656"/>
                <a:chExt cx="1549" cy="1351"/>
              </a:xfrm>
            </p:grpSpPr>
            <p:sp>
              <p:nvSpPr>
                <p:cNvPr id="56"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57"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58"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5"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二</a:t>
                </a:r>
                <a:endParaRPr lang="zh-CN" altLang="en-US" dirty="0"/>
              </a:p>
            </p:txBody>
          </p:sp>
        </p:grpSp>
      </p:grpSp>
      <p:grpSp>
        <p:nvGrpSpPr>
          <p:cNvPr id="59" name="组合 58"/>
          <p:cNvGrpSpPr/>
          <p:nvPr/>
        </p:nvGrpSpPr>
        <p:grpSpPr>
          <a:xfrm>
            <a:off x="3810000" y="3875853"/>
            <a:ext cx="6248400" cy="671513"/>
            <a:chOff x="1056" y="2365"/>
            <a:chExt cx="3888" cy="423"/>
          </a:xfrm>
        </p:grpSpPr>
        <p:sp>
          <p:nvSpPr>
            <p:cNvPr id="6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1" name="Group 56"/>
            <p:cNvGrpSpPr/>
            <p:nvPr/>
          </p:nvGrpSpPr>
          <p:grpSpPr>
            <a:xfrm>
              <a:off x="1056" y="2365"/>
              <a:ext cx="480" cy="419"/>
              <a:chOff x="1392" y="1631"/>
              <a:chExt cx="480" cy="419"/>
            </a:xfrm>
          </p:grpSpPr>
          <p:grpSp>
            <p:nvGrpSpPr>
              <p:cNvPr id="62" name="Group 8"/>
              <p:cNvGrpSpPr/>
              <p:nvPr/>
            </p:nvGrpSpPr>
            <p:grpSpPr>
              <a:xfrm>
                <a:off x="1392" y="1631"/>
                <a:ext cx="480" cy="419"/>
                <a:chOff x="1110" y="2656"/>
                <a:chExt cx="1549" cy="1351"/>
              </a:xfrm>
            </p:grpSpPr>
            <p:sp>
              <p:nvSpPr>
                <p:cNvPr id="64"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65"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6"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63"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grpSp>
        <p:nvGrpSpPr>
          <p:cNvPr id="67" name="组合 66"/>
          <p:cNvGrpSpPr/>
          <p:nvPr/>
        </p:nvGrpSpPr>
        <p:grpSpPr>
          <a:xfrm>
            <a:off x="3810000" y="4730006"/>
            <a:ext cx="6248400" cy="671513"/>
            <a:chOff x="1056" y="2365"/>
            <a:chExt cx="3888" cy="423"/>
          </a:xfrm>
        </p:grpSpPr>
        <p:sp>
          <p:nvSpPr>
            <p:cNvPr id="68"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9" name="Group 56"/>
            <p:cNvGrpSpPr/>
            <p:nvPr/>
          </p:nvGrpSpPr>
          <p:grpSpPr>
            <a:xfrm>
              <a:off x="1056" y="2365"/>
              <a:ext cx="480" cy="419"/>
              <a:chOff x="1392" y="1631"/>
              <a:chExt cx="480" cy="419"/>
            </a:xfrm>
          </p:grpSpPr>
          <p:grpSp>
            <p:nvGrpSpPr>
              <p:cNvPr id="70" name="Group 8"/>
              <p:cNvGrpSpPr/>
              <p:nvPr/>
            </p:nvGrpSpPr>
            <p:grpSpPr>
              <a:xfrm>
                <a:off x="1392" y="1631"/>
                <a:ext cx="480" cy="419"/>
                <a:chOff x="1110" y="2656"/>
                <a:chExt cx="1549" cy="1351"/>
              </a:xfrm>
            </p:grpSpPr>
            <p:sp>
              <p:nvSpPr>
                <p:cNvPr id="72"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73"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1" name="Text Box 14"/>
              <p:cNvSpPr txBox="1"/>
              <p:nvPr/>
            </p:nvSpPr>
            <p:spPr>
              <a:xfrm>
                <a:off x="1474" y="1681"/>
                <a:ext cx="307" cy="291"/>
              </a:xfrm>
              <a:prstGeom prst="rect">
                <a:avLst/>
              </a:prstGeom>
              <a:noFill/>
              <a:ln w="9525">
                <a:noFill/>
              </a:ln>
            </p:spPr>
            <p:txBody>
              <a:bodyPr wrap="none">
                <a:spAutoFit/>
              </a:bodyPr>
              <a:lstStyle/>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810000" y="5584160"/>
            <a:ext cx="6248400" cy="671513"/>
            <a:chOff x="1056" y="2365"/>
            <a:chExt cx="3888" cy="423"/>
          </a:xfrm>
        </p:grpSpPr>
        <p:sp>
          <p:nvSpPr>
            <p:cNvPr id="76"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77" name="Group 56"/>
            <p:cNvGrpSpPr/>
            <p:nvPr/>
          </p:nvGrpSpPr>
          <p:grpSpPr>
            <a:xfrm>
              <a:off x="1056" y="2365"/>
              <a:ext cx="480" cy="419"/>
              <a:chOff x="1392" y="1631"/>
              <a:chExt cx="480" cy="419"/>
            </a:xfrm>
          </p:grpSpPr>
          <p:grpSp>
            <p:nvGrpSpPr>
              <p:cNvPr id="78" name="Group 8"/>
              <p:cNvGrpSpPr/>
              <p:nvPr/>
            </p:nvGrpSpPr>
            <p:grpSpPr>
              <a:xfrm>
                <a:off x="1392" y="1631"/>
                <a:ext cx="480" cy="419"/>
                <a:chOff x="1110" y="2656"/>
                <a:chExt cx="1549" cy="1351"/>
              </a:xfrm>
            </p:grpSpPr>
            <p:sp>
              <p:nvSpPr>
                <p:cNvPr id="80"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81"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9"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五</a:t>
                </a:r>
                <a:endParaRPr lang="zh-CN" altLang="en-US" dirty="0"/>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649937" y="2362200"/>
            <a:ext cx="10896600" cy="3429000"/>
          </a:xfrm>
          <a:prstGeom prst="roundRect">
            <a:avLst/>
          </a:prstGeom>
        </p:spPr>
        <p:txBody>
          <a:bodyPr vert="horz" lIns="90000" tIns="46800" rIns="90000" bIns="46800" rtlCol="0">
            <a:noAutofit/>
          </a:bodyPr>
          <a:lstStyle/>
          <a:p>
            <a:pPr algn="just">
              <a:lnSpc>
                <a:spcPct val="120000"/>
              </a:lnSpc>
              <a:spcBef>
                <a:spcPts val="1000"/>
              </a:spcBef>
              <a:spcAft>
                <a:spcPts val="0"/>
              </a:spcAft>
            </a:pP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．充分了解政策。熟悉主辅修培养方案（执行计划）。</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做好计划，合理分配学期完成学分。</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注意教务信息网关于辅修选课的通知，熟悉选课流程，操作方法。</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just">
              <a:lnSpc>
                <a:spcPct val="120000"/>
              </a:lnSpc>
              <a:spcBef>
                <a:spcPts val="1000"/>
              </a:spcBef>
              <a:spcAft>
                <a:spcPts val="0"/>
              </a:spcAft>
            </a:pP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选课不要过分依赖系统提示。</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3" name="Rectangle 7"/>
          <p:cNvSpPr/>
          <p:nvPr/>
        </p:nvSpPr>
        <p:spPr>
          <a:xfrm>
            <a:off x="8153400" y="356323"/>
            <a:ext cx="3809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五、建议</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59"/>
          <p:cNvGrpSpPr/>
          <p:nvPr/>
        </p:nvGrpSpPr>
        <p:grpSpPr>
          <a:xfrm>
            <a:off x="1524000" y="0"/>
            <a:ext cx="9144000" cy="1219200"/>
            <a:chOff x="0" y="0"/>
            <a:chExt cx="5760" cy="768"/>
          </a:xfrm>
        </p:grpSpPr>
        <p:sp>
          <p:nvSpPr>
            <p:cNvPr id="30723" name="Rectangle 160"/>
            <p:cNvSpPr/>
            <p:nvPr/>
          </p:nvSpPr>
          <p:spPr>
            <a:xfrm>
              <a:off x="2784" y="144"/>
              <a:ext cx="2976" cy="365"/>
            </a:xfrm>
            <a:prstGeom prst="rect">
              <a:avLst/>
            </a:prstGeom>
            <a:noFill/>
            <a:ln w="9525">
              <a:noFill/>
            </a:ln>
          </p:spPr>
          <p:txBody>
            <a:bodyPr>
              <a:spAutoFit/>
            </a:bodyPr>
            <a:lstStyle/>
            <a:p>
              <a:endParaRPr lang="zh-CN" altLang="en-US" sz="3200" b="1" dirty="0">
                <a:solidFill>
                  <a:srgbClr val="FF3300"/>
                </a:solidFill>
                <a:ea typeface="黑体" panose="02010609060101010101" pitchFamily="49" charset="-122"/>
              </a:endParaRPr>
            </a:p>
          </p:txBody>
        </p:sp>
        <p:pic>
          <p:nvPicPr>
            <p:cNvPr id="30724" name="Picture 161"/>
            <p:cNvPicPr>
              <a:picLocks noChangeAspect="1"/>
            </p:cNvPicPr>
            <p:nvPr/>
          </p:nvPicPr>
          <p:blipFill>
            <a:blip r:embed="rId1"/>
            <a:stretch>
              <a:fillRect/>
            </a:stretch>
          </p:blipFill>
          <p:spPr>
            <a:xfrm>
              <a:off x="0" y="0"/>
              <a:ext cx="2448" cy="660"/>
            </a:xfrm>
            <a:prstGeom prst="rect">
              <a:avLst/>
            </a:prstGeom>
            <a:noFill/>
            <a:ln w="9525">
              <a:noFill/>
            </a:ln>
          </p:spPr>
        </p:pic>
        <p:pic>
          <p:nvPicPr>
            <p:cNvPr id="30725" name="Picture 162"/>
            <p:cNvPicPr>
              <a:picLocks noChangeAspect="1"/>
            </p:cNvPicPr>
            <p:nvPr/>
          </p:nvPicPr>
          <p:blipFill>
            <a:blip r:embed="rId2"/>
            <a:stretch>
              <a:fillRect/>
            </a:stretch>
          </p:blipFill>
          <p:spPr>
            <a:xfrm>
              <a:off x="0" y="672"/>
              <a:ext cx="5760" cy="96"/>
            </a:xfrm>
            <a:prstGeom prst="rect">
              <a:avLst/>
            </a:prstGeom>
            <a:noFill/>
            <a:ln w="9525">
              <a:noFill/>
            </a:ln>
          </p:spPr>
        </p:pic>
      </p:grpSp>
      <p:sp>
        <p:nvSpPr>
          <p:cNvPr id="19459" name="Rectangle 5"/>
          <p:cNvSpPr>
            <a:spLocks noChangeArrowheads="1"/>
          </p:cNvSpPr>
          <p:nvPr/>
        </p:nvSpPr>
        <p:spPr bwMode="gray">
          <a:xfrm>
            <a:off x="2971800" y="2743200"/>
            <a:ext cx="6553200" cy="18288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lnSpc>
                <a:spcPct val="150000"/>
              </a:lnSpc>
            </a:pPr>
            <a:r>
              <a:rPr lang="zh-CN" altLang="en-US" sz="2400" b="1" dirty="0"/>
              <a:t>青岛农大双专业学习</a:t>
            </a:r>
            <a:r>
              <a:rPr lang="en-US" altLang="zh-CN" sz="2400" b="1"/>
              <a:t>QQ</a:t>
            </a:r>
            <a:r>
              <a:rPr lang="zh-CN" altLang="en-US" sz="2400" b="1" dirty="0"/>
              <a:t>交流群：</a:t>
            </a:r>
            <a:r>
              <a:rPr lang="en-US" altLang="zh-CN" sz="2400" b="1"/>
              <a:t>311650800</a:t>
            </a:r>
            <a:endParaRPr lang="zh-CN" altLang="en-US" sz="2400" b="1" dirty="0"/>
          </a:p>
        </p:txBody>
      </p:sp>
      <p:pic>
        <p:nvPicPr>
          <p:cNvPr id="30727" name="图片 30726"/>
          <p:cNvPicPr>
            <a:picLocks noChangeAspect="1"/>
          </p:cNvPicPr>
          <p:nvPr/>
        </p:nvPicPr>
        <p:blipFill>
          <a:blip r:embed="rId3"/>
          <a:stretch>
            <a:fillRect/>
          </a:stretch>
        </p:blipFill>
        <p:spPr>
          <a:xfrm>
            <a:off x="1524000" y="0"/>
            <a:ext cx="9144000" cy="68580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90572" y="1524000"/>
            <a:ext cx="4135246" cy="5029200"/>
          </a:xfrm>
          <a:prstGeom prst="rect">
            <a:avLst/>
          </a:prstGeom>
          <a:effectLst>
            <a:outerShdw blurRad="50800" dist="38100" dir="2700000" algn="tl" rotWithShape="0">
              <a:prstClr val="black">
                <a:alpha val="40000"/>
              </a:prstClr>
            </a:outerShdw>
          </a:effectLst>
        </p:spPr>
      </p:pic>
      <p:pic>
        <p:nvPicPr>
          <p:cNvPr id="3" name="图片 2"/>
          <p:cNvPicPr>
            <a:picLocks noChangeAspect="1"/>
          </p:cNvPicPr>
          <p:nvPr/>
        </p:nvPicPr>
        <p:blipFill>
          <a:blip r:embed="rId2"/>
          <a:stretch>
            <a:fillRect/>
          </a:stretch>
        </p:blipFill>
        <p:spPr>
          <a:xfrm>
            <a:off x="4246418" y="1540660"/>
            <a:ext cx="3962400" cy="5011270"/>
          </a:xfrm>
          <a:prstGeom prst="rect">
            <a:avLst/>
          </a:prstGeom>
          <a:effectLst>
            <a:outerShdw blurRad="50800" dist="38100" dir="2700000" algn="tl" rotWithShape="0">
              <a:prstClr val="black">
                <a:alpha val="40000"/>
              </a:prstClr>
            </a:outerShdw>
          </a:effectLst>
        </p:spPr>
      </p:pic>
      <p:grpSp>
        <p:nvGrpSpPr>
          <p:cNvPr id="10" name="Group 16"/>
          <p:cNvGrpSpPr/>
          <p:nvPr/>
        </p:nvGrpSpPr>
        <p:grpSpPr>
          <a:xfrm>
            <a:off x="4618" y="118198"/>
            <a:ext cx="12187238" cy="1200150"/>
            <a:chOff x="0" y="0"/>
            <a:chExt cx="7677" cy="756"/>
          </a:xfrm>
        </p:grpSpPr>
        <p:pic>
          <p:nvPicPr>
            <p:cNvPr id="12" name="Picture 13"/>
            <p:cNvPicPr>
              <a:picLocks noChangeAspect="1"/>
            </p:cNvPicPr>
            <p:nvPr/>
          </p:nvPicPr>
          <p:blipFill>
            <a:blip r:embed="rId3"/>
            <a:stretch>
              <a:fillRect/>
            </a:stretch>
          </p:blipFill>
          <p:spPr>
            <a:xfrm>
              <a:off x="0" y="0"/>
              <a:ext cx="2448" cy="660"/>
            </a:xfrm>
            <a:prstGeom prst="rect">
              <a:avLst/>
            </a:prstGeom>
            <a:noFill/>
            <a:ln w="9525">
              <a:noFill/>
            </a:ln>
          </p:spPr>
        </p:pic>
        <p:pic>
          <p:nvPicPr>
            <p:cNvPr id="13" name="Picture 15"/>
            <p:cNvPicPr>
              <a:picLocks noChangeAspect="1"/>
            </p:cNvPicPr>
            <p:nvPr/>
          </p:nvPicPr>
          <p:blipFill>
            <a:blip r:embed="rId4"/>
            <a:stretch>
              <a:fillRect/>
            </a:stretch>
          </p:blipFill>
          <p:spPr>
            <a:xfrm>
              <a:off x="0" y="672"/>
              <a:ext cx="7677" cy="84"/>
            </a:xfrm>
            <a:prstGeom prst="rect">
              <a:avLst/>
            </a:prstGeom>
            <a:noFill/>
            <a:ln w="9525">
              <a:noFill/>
            </a:ln>
          </p:spPr>
        </p:pic>
      </p:grpSp>
      <p:sp>
        <p:nvSpPr>
          <p:cNvPr id="15" name="Rectangle 7"/>
          <p:cNvSpPr/>
          <p:nvPr/>
        </p:nvSpPr>
        <p:spPr>
          <a:xfrm>
            <a:off x="8153400" y="356323"/>
            <a:ext cx="3809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政策调整</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pic>
        <p:nvPicPr>
          <p:cNvPr id="8" name="图片 7"/>
          <p:cNvPicPr>
            <a:picLocks noChangeAspect="1"/>
          </p:cNvPicPr>
          <p:nvPr/>
        </p:nvPicPr>
        <p:blipFill>
          <a:blip r:embed="rId5"/>
          <a:srcRect l="4668"/>
          <a:stretch>
            <a:fillRect/>
          </a:stretch>
        </p:blipFill>
        <p:spPr>
          <a:xfrm>
            <a:off x="8055610" y="1526540"/>
            <a:ext cx="4123690" cy="50241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828800" y="2057401"/>
            <a:ext cx="8534400" cy="3211947"/>
          </a:xfrm>
          <a:prstGeom prst="rect">
            <a:avLst/>
          </a:prstGeom>
        </p:spPr>
      </p:pic>
      <p:grpSp>
        <p:nvGrpSpPr>
          <p:cNvPr id="9" name="Group 16"/>
          <p:cNvGrpSpPr/>
          <p:nvPr/>
        </p:nvGrpSpPr>
        <p:grpSpPr>
          <a:xfrm>
            <a:off x="4618" y="118198"/>
            <a:ext cx="12187238" cy="1200150"/>
            <a:chOff x="0" y="0"/>
            <a:chExt cx="7677" cy="756"/>
          </a:xfrm>
        </p:grpSpPr>
        <p:pic>
          <p:nvPicPr>
            <p:cNvPr id="11" name="Picture 13"/>
            <p:cNvPicPr>
              <a:picLocks noChangeAspect="1"/>
            </p:cNvPicPr>
            <p:nvPr/>
          </p:nvPicPr>
          <p:blipFill>
            <a:blip r:embed="rId2"/>
            <a:stretch>
              <a:fillRect/>
            </a:stretch>
          </p:blipFill>
          <p:spPr>
            <a:xfrm>
              <a:off x="0" y="0"/>
              <a:ext cx="2448" cy="660"/>
            </a:xfrm>
            <a:prstGeom prst="rect">
              <a:avLst/>
            </a:prstGeom>
            <a:noFill/>
            <a:ln w="9525">
              <a:noFill/>
            </a:ln>
          </p:spPr>
        </p:pic>
        <p:pic>
          <p:nvPicPr>
            <p:cNvPr id="13" name="Picture 15"/>
            <p:cNvPicPr>
              <a:picLocks noChangeAspect="1"/>
            </p:cNvPicPr>
            <p:nvPr/>
          </p:nvPicPr>
          <p:blipFill>
            <a:blip r:embed="rId3"/>
            <a:stretch>
              <a:fillRect/>
            </a:stretch>
          </p:blipFill>
          <p:spPr>
            <a:xfrm>
              <a:off x="0" y="672"/>
              <a:ext cx="7677" cy="84"/>
            </a:xfrm>
            <a:prstGeom prst="rect">
              <a:avLst/>
            </a:prstGeom>
            <a:noFill/>
            <a:ln w="9525">
              <a:noFill/>
            </a:ln>
          </p:spPr>
        </p:pic>
      </p:grpSp>
      <p:sp>
        <p:nvSpPr>
          <p:cNvPr id="14" name="Rectangle 7"/>
          <p:cNvSpPr/>
          <p:nvPr/>
        </p:nvSpPr>
        <p:spPr>
          <a:xfrm>
            <a:off x="8153400" y="356323"/>
            <a:ext cx="3809856" cy="835998"/>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政策调整</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p:nvPr/>
        </p:nvSpPr>
        <p:spPr>
          <a:xfrm>
            <a:off x="914400" y="1767738"/>
            <a:ext cx="7924800"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．什么是双学位、辅修第二专业？</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4099" name="Rectangle 6"/>
          <p:cNvSpPr/>
          <p:nvPr/>
        </p:nvSpPr>
        <p:spPr>
          <a:xfrm>
            <a:off x="1885950" y="4889500"/>
            <a:ext cx="8115300" cy="3937000"/>
          </a:xfrm>
          <a:prstGeom prst="rect">
            <a:avLst/>
          </a:prstGeom>
          <a:noFill/>
          <a:ln w="9525">
            <a:noFill/>
          </a:ln>
        </p:spPr>
        <p:txBody>
          <a:bodyPr anchor="ctr"/>
          <a:lstStyle/>
          <a:p>
            <a:pPr algn="l" eaLnBrk="0" hangingPunct="0">
              <a:lnSpc>
                <a:spcPct val="150000"/>
              </a:lnSpc>
            </a:pPr>
            <a:br>
              <a:rPr lang="zh-CN" altLang="en-US" sz="2800" b="1" dirty="0">
                <a:solidFill>
                  <a:schemeClr val="tx2"/>
                </a:solidFill>
                <a:latin typeface="方正小标宋简体" panose="03000509000000000000" pitchFamily="65" charset="-122"/>
                <a:ea typeface="方正小标宋简体" panose="03000509000000000000" pitchFamily="65" charset="-122"/>
              </a:rPr>
            </a:br>
            <a:endParaRPr lang="zh-CN" altLang="en-US" sz="2800" b="1" dirty="0">
              <a:solidFill>
                <a:schemeClr val="tx2"/>
              </a:solidFill>
              <a:latin typeface="方正小标宋简体" panose="03000509000000000000" pitchFamily="65" charset="-122"/>
              <a:ea typeface="方正小标宋简体" panose="03000509000000000000" pitchFamily="65" charset="-122"/>
            </a:endParaRPr>
          </a:p>
        </p:txBody>
      </p:sp>
      <p:sp>
        <p:nvSpPr>
          <p:cNvPr id="3" name="圆角矩形 2"/>
          <p:cNvSpPr/>
          <p:nvPr/>
        </p:nvSpPr>
        <p:spPr bwMode="auto">
          <a:xfrm>
            <a:off x="800100" y="2471219"/>
            <a:ext cx="10287000" cy="3291648"/>
          </a:xfrm>
          <a:prstGeom prst="round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双学位：学生在修读主修专业并获得相应学位的</a:t>
            </a:r>
            <a:r>
              <a:rPr lang="zh-CN" altLang="en-US" sz="2800" b="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同时</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，修读辅修专业所获得的学位。</a:t>
            </a: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辅修第二专业：辅修第二专业是指学生在修读主修专业并获得毕业证书的</a:t>
            </a:r>
            <a:r>
              <a:rPr lang="zh-CN" altLang="en-US" sz="2800" b="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同时</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，修读辅修专业并获得辅修专业证书。</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10"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3" name="Rectangle 7"/>
          <p:cNvSpPr/>
          <p:nvPr/>
        </p:nvSpPr>
        <p:spPr>
          <a:xfrm>
            <a:off x="7924656" y="356323"/>
            <a:ext cx="3810000" cy="904875"/>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一、定义</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3" name="Picture 15"/>
            <p:cNvPicPr>
              <a:picLocks noChangeAspect="1"/>
            </p:cNvPicPr>
            <p:nvPr/>
          </p:nvPicPr>
          <p:blipFill>
            <a:blip r:embed="rId2"/>
            <a:stretch>
              <a:fillRect/>
            </a:stretch>
          </p:blipFill>
          <p:spPr>
            <a:xfrm>
              <a:off x="0" y="672"/>
              <a:ext cx="7677" cy="84"/>
            </a:xfrm>
            <a:prstGeom prst="rect">
              <a:avLst/>
            </a:prstGeom>
            <a:noFill/>
            <a:ln w="9525">
              <a:noFill/>
            </a:ln>
          </p:spPr>
        </p:pic>
      </p:grpSp>
      <p:pic>
        <p:nvPicPr>
          <p:cNvPr id="3" name="图片 2"/>
          <p:cNvPicPr>
            <a:picLocks noChangeAspect="1"/>
          </p:cNvPicPr>
          <p:nvPr/>
        </p:nvPicPr>
        <p:blipFill>
          <a:blip r:embed="rId3"/>
          <a:stretch>
            <a:fillRect/>
          </a:stretch>
        </p:blipFill>
        <p:spPr>
          <a:xfrm>
            <a:off x="228600" y="1385570"/>
            <a:ext cx="5562600" cy="5438775"/>
          </a:xfrm>
          <a:prstGeom prst="rect">
            <a:avLst/>
          </a:prstGeom>
        </p:spPr>
      </p:pic>
      <p:pic>
        <p:nvPicPr>
          <p:cNvPr id="5" name="图片 4"/>
          <p:cNvPicPr>
            <a:picLocks noChangeAspect="1"/>
          </p:cNvPicPr>
          <p:nvPr/>
        </p:nvPicPr>
        <p:blipFill>
          <a:blip r:embed="rId4"/>
          <a:stretch>
            <a:fillRect/>
          </a:stretch>
        </p:blipFill>
        <p:spPr>
          <a:xfrm>
            <a:off x="6096000" y="1676400"/>
            <a:ext cx="5662295" cy="1042035"/>
          </a:xfrm>
          <a:prstGeom prst="rect">
            <a:avLst/>
          </a:prstGeom>
        </p:spPr>
      </p:pic>
      <p:pic>
        <p:nvPicPr>
          <p:cNvPr id="6" name="图片 5"/>
          <p:cNvPicPr>
            <a:picLocks noChangeAspect="1"/>
          </p:cNvPicPr>
          <p:nvPr/>
        </p:nvPicPr>
        <p:blipFill>
          <a:blip r:embed="rId5"/>
          <a:stretch>
            <a:fillRect/>
          </a:stretch>
        </p:blipFill>
        <p:spPr>
          <a:xfrm>
            <a:off x="5963920" y="2642235"/>
            <a:ext cx="5794375" cy="742950"/>
          </a:xfrm>
          <a:prstGeom prst="rect">
            <a:avLst/>
          </a:prstGeom>
        </p:spPr>
      </p:pic>
      <p:cxnSp>
        <p:nvCxnSpPr>
          <p:cNvPr id="2" name="直接连接符 1"/>
          <p:cNvCxnSpPr/>
          <p:nvPr/>
        </p:nvCxnSpPr>
        <p:spPr>
          <a:xfrm>
            <a:off x="10801350" y="2680335"/>
            <a:ext cx="891540" cy="0"/>
          </a:xfrm>
          <a:prstGeom prst="line">
            <a:avLst/>
          </a:prstGeom>
          <a:ln w="28575" cmpd="sng">
            <a:solidFill>
              <a:srgbClr val="CC3300"/>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086475" y="3048000"/>
            <a:ext cx="5605780" cy="0"/>
          </a:xfrm>
          <a:prstGeom prst="line">
            <a:avLst/>
          </a:prstGeom>
          <a:ln w="28575" cmpd="sng">
            <a:solidFill>
              <a:srgbClr val="CC33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70600" y="3403600"/>
            <a:ext cx="4749800" cy="0"/>
          </a:xfrm>
          <a:prstGeom prst="line">
            <a:avLst/>
          </a:prstGeom>
          <a:ln w="28575" cmpd="sng">
            <a:solidFill>
              <a:srgbClr val="CC33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gray">
          <a:xfrm>
            <a:off x="2332687" y="4419600"/>
            <a:ext cx="7531100" cy="1143000"/>
          </a:xfrm>
          <a:prstGeom prst="rect">
            <a:avLst/>
          </a:prstGeom>
        </p:spPr>
        <p:txBody>
          <a:bodyPr vert="horz" lIns="90000" tIns="46800" rIns="90000" bIns="46800" rtlCol="0">
            <a:noAutofit/>
          </a:bodyPr>
          <a:lstStyle/>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青岛农大辅修</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QQ</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交流群：</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311650800</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7" name="Group 16"/>
          <p:cNvGrpSpPr/>
          <p:nvPr/>
        </p:nvGrpSpPr>
        <p:grpSpPr>
          <a:xfrm>
            <a:off x="4618" y="118198"/>
            <a:ext cx="12187238" cy="1200150"/>
            <a:chOff x="0" y="0"/>
            <a:chExt cx="7677" cy="756"/>
          </a:xfrm>
        </p:grpSpPr>
        <p:pic>
          <p:nvPicPr>
            <p:cNvPr id="9"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0"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6" name="Rectangle 5"/>
          <p:cNvSpPr>
            <a:spLocks noChangeArrowheads="1"/>
          </p:cNvSpPr>
          <p:nvPr/>
        </p:nvSpPr>
        <p:spPr bwMode="gray">
          <a:xfrm>
            <a:off x="2590800" y="2205039"/>
            <a:ext cx="6400800" cy="1143000"/>
          </a:xfrm>
          <a:prstGeom prst="rect">
            <a:avLst/>
          </a:prstGeom>
        </p:spPr>
        <p:txBody>
          <a:bodyPr vert="horz" lIns="90000" tIns="46800" rIns="90000" bIns="46800" rtlCol="0">
            <a:noAutofit/>
          </a:bodyPr>
          <a:lstStyle/>
          <a:p>
            <a:pPr>
              <a:lnSpc>
                <a:spcPct val="120000"/>
              </a:lnSpc>
              <a:spcBef>
                <a:spcPts val="1000"/>
              </a:spcBef>
              <a:spcAft>
                <a:spcPts val="0"/>
              </a:spcAft>
            </a:pPr>
            <a:r>
              <a:rPr lang="zh-CN" altLang="en-US" sz="4800" b="1" i="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祝同学们学习顺利！</a:t>
            </a:r>
            <a:endParaRPr lang="zh-CN" altLang="en-US" sz="4800" b="1" i="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5"/>
          <p:cNvSpPr/>
          <p:nvPr/>
        </p:nvSpPr>
        <p:spPr>
          <a:xfrm>
            <a:off x="685800" y="1546226"/>
            <a:ext cx="4124325"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．特别注意</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 name="圆角矩形 1"/>
          <p:cNvSpPr/>
          <p:nvPr/>
        </p:nvSpPr>
        <p:spPr bwMode="auto">
          <a:xfrm>
            <a:off x="838200" y="2470872"/>
            <a:ext cx="10896456" cy="1446213"/>
          </a:xfrm>
          <a:prstGeom prst="round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双学位教育的辅修专业不得与主修专业同属</a:t>
            </a:r>
            <a:r>
              <a:rPr lang="zh-CN" altLang="en-US" sz="2800" b="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一个学科门类</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。主辅修授予不同学位</a:t>
            </a: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28600" indent="-228600" algn="just">
              <a:lnSpc>
                <a:spcPct val="120000"/>
              </a:lnSpc>
              <a:spcBef>
                <a:spcPts val="1000"/>
              </a:spcBef>
              <a:spcAft>
                <a:spcPts val="0"/>
              </a:spcAft>
              <a:buFont typeface="Arial" panose="020B0604020202020204" pitchFamily="34" charset="0"/>
              <a:buChar char="•"/>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辅修第二专业教育的辅修专业不得与主修专业</a:t>
            </a:r>
            <a:r>
              <a:rPr lang="zh-CN" altLang="en-US" sz="2800" b="1" kern="1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同属一个专业类</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bwMode="auto">
          <a:xfrm>
            <a:off x="1752600" y="4724400"/>
            <a:ext cx="8168842" cy="1185863"/>
          </a:xfrm>
          <a:prstGeom prst="roundRect">
            <a:avLst/>
          </a:prstGeom>
        </p:spPr>
        <p:txBody>
          <a:bodyPr vert="horz" lIns="90000" tIns="46800" rIns="90000" bIns="46800" rtlCol="0">
            <a:noAutofit/>
          </a:bodyPr>
          <a:lstStyle/>
          <a:p>
            <a:pPr marL="228600" indent="-228600" algn="just">
              <a:lnSpc>
                <a:spcPct val="120000"/>
              </a:lnSpc>
              <a:spcBef>
                <a:spcPts val="1000"/>
              </a:spcBef>
              <a:spcAft>
                <a:spcPts val="0"/>
              </a:spcAft>
              <a:buFont typeface="Arial" panose="020B0604020202020204" pitchFamily="34" charset="0"/>
              <a:buChar char="•"/>
            </a:pP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9"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graphicFrame>
        <p:nvGraphicFramePr>
          <p:cNvPr id="13" name="表格 12"/>
          <p:cNvGraphicFramePr/>
          <p:nvPr>
            <p:custDataLst>
              <p:tags r:id="rId3"/>
            </p:custDataLst>
          </p:nvPr>
        </p:nvGraphicFramePr>
        <p:xfrm>
          <a:off x="1188821" y="4490894"/>
          <a:ext cx="9479179" cy="1775460"/>
        </p:xfrm>
        <a:graphic>
          <a:graphicData uri="http://schemas.openxmlformats.org/drawingml/2006/table">
            <a:tbl>
              <a:tblPr>
                <a:tableStyleId>{D7AC3CCA-C797-4891-BE02-D94E43425B78}</a:tableStyleId>
              </a:tblPr>
              <a:tblGrid>
                <a:gridCol w="4040505"/>
                <a:gridCol w="3764597"/>
                <a:gridCol w="1674077"/>
              </a:tblGrid>
              <a:tr h="443865">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zh-CN" sz="1800" b="1" dirty="0">
                          <a:latin typeface="微软雅黑" panose="020B0503020204020204" pitchFamily="34" charset="-122"/>
                          <a:ea typeface="微软雅黑" panose="020B0503020204020204" pitchFamily="34" charset="-122"/>
                        </a:rPr>
                        <a:t>主修专业</a:t>
                      </a:r>
                      <a:endParaRPr lang="zh-CN" altLang="zh-CN"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辅修专业</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修读类别</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r>
              <a:tr h="443865">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园艺（</a:t>
                      </a:r>
                      <a:r>
                        <a:rPr lang="zh-CN" altLang="en-US" sz="18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农学</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知识产权（</a:t>
                      </a:r>
                      <a:r>
                        <a:rPr lang="zh-CN" altLang="en-US" sz="18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法学</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双学位</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r>
              <a:tr h="443865">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财务管理（管理学，</a:t>
                      </a:r>
                      <a:r>
                        <a:rPr lang="zh-CN" altLang="en-US" sz="18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工商管理类</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电子商务（管理学，</a:t>
                      </a:r>
                      <a:r>
                        <a:rPr lang="zh-CN" altLang="en-US" sz="1800" b="1"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电子商务类</a:t>
                      </a:r>
                      <a:r>
                        <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en-US" sz="1800" b="1"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双专业</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r>
              <a:tr h="443865">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会计学（管理学，工商管理类）</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财务管理（管理学，工商管理类）</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fontAlgn="b">
                        <a:spcBef>
                          <a:spcPct val="0"/>
                        </a:spcBef>
                        <a:buNone/>
                      </a:pPr>
                      <a:r>
                        <a:rPr lang="zh-CN" altLang="en-US" sz="1800" b="1" dirty="0">
                          <a:latin typeface="微软雅黑" panose="020B0503020204020204" pitchFamily="34" charset="-122"/>
                          <a:ea typeface="微软雅黑" panose="020B0503020204020204" pitchFamily="34" charset="-122"/>
                        </a:rPr>
                        <a:t>不允许修读</a:t>
                      </a:r>
                      <a:endParaRPr lang="zh-CN" altLang="en-US" sz="1800" b="1" dirty="0">
                        <a:latin typeface="微软雅黑" panose="020B0503020204020204" pitchFamily="34" charset="-122"/>
                        <a:ea typeface="微软雅黑" panose="020B0503020204020204" pitchFamily="34" charset="-122"/>
                      </a:endParaRPr>
                    </a:p>
                  </a:txBody>
                  <a:tcPr marL="90000" marR="90000" marT="46800" marB="46800" anchor="ctr" anchorCtr="1">
                    <a:solidFill>
                      <a:schemeClr val="bg1"/>
                    </a:solidFill>
                  </a:tcPr>
                </a:tc>
              </a:tr>
            </a:tbl>
          </a:graphicData>
        </a:graphic>
      </p:graphicFrame>
      <p:sp>
        <p:nvSpPr>
          <p:cNvPr id="15" name="Rectangle 7"/>
          <p:cNvSpPr/>
          <p:nvPr/>
        </p:nvSpPr>
        <p:spPr>
          <a:xfrm>
            <a:off x="7924656" y="356323"/>
            <a:ext cx="3810000" cy="904875"/>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一、定义</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5"/>
          <p:cNvSpPr/>
          <p:nvPr/>
        </p:nvSpPr>
        <p:spPr>
          <a:xfrm>
            <a:off x="685800" y="1546226"/>
            <a:ext cx="4124325"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．特别注意</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nvGrpSpPr>
          <p:cNvPr id="9" name="Group 16"/>
          <p:cNvGrpSpPr/>
          <p:nvPr/>
        </p:nvGrpSpPr>
        <p:grpSpPr>
          <a:xfrm>
            <a:off x="4618" y="118198"/>
            <a:ext cx="12187238" cy="1200150"/>
            <a:chOff x="0" y="0"/>
            <a:chExt cx="7677" cy="756"/>
          </a:xfrm>
        </p:grpSpPr>
        <p:pic>
          <p:nvPicPr>
            <p:cNvPr id="11"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2"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5" name="Rectangle 7"/>
          <p:cNvSpPr/>
          <p:nvPr/>
        </p:nvSpPr>
        <p:spPr>
          <a:xfrm>
            <a:off x="7924656" y="356323"/>
            <a:ext cx="3810000" cy="904875"/>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一、定义</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
        <p:nvSpPr>
          <p:cNvPr id="3" name="文本框 2"/>
          <p:cNvSpPr txBox="1"/>
          <p:nvPr/>
        </p:nvSpPr>
        <p:spPr>
          <a:xfrm>
            <a:off x="381000" y="2345690"/>
            <a:ext cx="9443085" cy="1198880"/>
          </a:xfrm>
          <a:prstGeom prst="rect">
            <a:avLst/>
          </a:prstGeom>
          <a:noFill/>
        </p:spPr>
        <p:txBody>
          <a:bodyPr wrap="square" rtlCol="0">
            <a:spAutoFit/>
          </a:bodyPr>
          <a:lstStyle/>
          <a:p>
            <a:pPr algn="l"/>
            <a:r>
              <a:rPr lang="zh-CN" altLang="en-US" sz="2400" b="1" dirty="0"/>
              <a:t>学科门类、专业类查询网址</a:t>
            </a:r>
            <a:endParaRPr lang="zh-CN" altLang="en-US" sz="2400" b="1" dirty="0"/>
          </a:p>
          <a:p>
            <a:pPr algn="l"/>
            <a:r>
              <a:rPr lang="zh-CN" altLang="en-US" sz="2400" b="1" dirty="0"/>
              <a:t>https://edu.sina.com.cn/zt_d/2020majo</a:t>
            </a:r>
            <a:r>
              <a:rPr lang="en-US" altLang="zh-CN" sz="2400" b="1" dirty="0"/>
              <a:t>r</a:t>
            </a:r>
            <a:endParaRPr lang="en-US" altLang="zh-CN" sz="2400" b="1" dirty="0"/>
          </a:p>
          <a:p>
            <a:pPr algn="l"/>
            <a:endParaRPr lang="en-US" altLang="zh-CN" sz="2400" b="1" dirty="0"/>
          </a:p>
        </p:txBody>
      </p:sp>
      <p:pic>
        <p:nvPicPr>
          <p:cNvPr id="5" name="图片 4"/>
          <p:cNvPicPr>
            <a:picLocks noChangeAspect="1"/>
          </p:cNvPicPr>
          <p:nvPr/>
        </p:nvPicPr>
        <p:blipFill>
          <a:blip r:embed="rId3"/>
          <a:stretch>
            <a:fillRect/>
          </a:stretch>
        </p:blipFill>
        <p:spPr>
          <a:xfrm>
            <a:off x="1143000" y="3429000"/>
            <a:ext cx="2362835" cy="2199640"/>
          </a:xfrm>
          <a:prstGeom prst="rect">
            <a:avLst/>
          </a:prstGeom>
        </p:spPr>
      </p:pic>
      <p:pic>
        <p:nvPicPr>
          <p:cNvPr id="7" name="图片 6"/>
          <p:cNvPicPr>
            <a:picLocks noChangeAspect="1"/>
          </p:cNvPicPr>
          <p:nvPr/>
        </p:nvPicPr>
        <p:blipFill>
          <a:blip r:embed="rId4"/>
          <a:stretch>
            <a:fillRect/>
          </a:stretch>
        </p:blipFill>
        <p:spPr>
          <a:xfrm>
            <a:off x="6228715" y="1371600"/>
            <a:ext cx="5963285" cy="4483100"/>
          </a:xfrm>
          <a:prstGeom prst="rect">
            <a:avLst/>
          </a:prstGeom>
        </p:spPr>
      </p:pic>
      <p:cxnSp>
        <p:nvCxnSpPr>
          <p:cNvPr id="17" name="肘形连接符 16"/>
          <p:cNvCxnSpPr/>
          <p:nvPr/>
        </p:nvCxnSpPr>
        <p:spPr>
          <a:xfrm flipV="1">
            <a:off x="9067800" y="5562600"/>
            <a:ext cx="1228725" cy="990600"/>
          </a:xfrm>
          <a:prstGeom prst="bentConnector3">
            <a:avLst>
              <a:gd name="adj1" fmla="val 50026"/>
            </a:avLst>
          </a:prstGeom>
          <a:ln w="41275" cmpd="sng">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539490" y="5867400"/>
            <a:ext cx="6302375" cy="706755"/>
          </a:xfrm>
          <a:prstGeom prst="rect">
            <a:avLst/>
          </a:prstGeom>
          <a:noFill/>
        </p:spPr>
        <p:txBody>
          <a:bodyPr wrap="square" rtlCol="0">
            <a:spAutoFit/>
          </a:bodyPr>
          <a:p>
            <a:pPr algn="l"/>
            <a:r>
              <a:rPr lang="zh-CN" altLang="en-US" sz="2000" b="1">
                <a:solidFill>
                  <a:srgbClr val="FF0000"/>
                </a:solidFill>
              </a:rPr>
              <a:t>学科授予门类多个的，以我校相应年级的培养方案为准；注意报双学位主辅修的授予学位类别不能同一个</a:t>
            </a:r>
            <a:endParaRPr lang="zh-CN" altLang="en-US" sz="2000" b="1">
              <a:solidFill>
                <a:srgbClr val="FF0000"/>
              </a:solidFill>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p:nvPr/>
        </p:nvSpPr>
        <p:spPr>
          <a:xfrm>
            <a:off x="4804410" y="2243746"/>
            <a:ext cx="5638800" cy="584775"/>
          </a:xfrm>
          <a:prstGeom prst="rect">
            <a:avLst/>
          </a:prstGeom>
          <a:noFill/>
          <a:ln w="9525">
            <a:noFill/>
          </a:ln>
        </p:spPr>
        <p:txBody>
          <a:bodyPr>
            <a:spAutoFit/>
          </a:bodyPr>
          <a:lstStyle/>
          <a:p>
            <a:pPr algn="l" eaLnBrk="0" hangingPunct="0"/>
            <a:r>
              <a:rPr lang="zh-CN" altLang="en-US" sz="3200" b="1" dirty="0">
                <a:latin typeface="微软雅黑" panose="020B0503020204020204" pitchFamily="34" charset="-122"/>
                <a:ea typeface="微软雅黑" panose="020B0503020204020204" pitchFamily="34" charset="-122"/>
              </a:rPr>
              <a:t>双学位、辅修第二专业定义</a:t>
            </a:r>
            <a:endParaRPr lang="en-US" altLang="zh-CN" sz="3200" b="1" dirty="0">
              <a:latin typeface="微软雅黑" panose="020B0503020204020204" pitchFamily="34" charset="-122"/>
              <a:ea typeface="微软雅黑" panose="020B0503020204020204" pitchFamily="34" charset="-122"/>
            </a:endParaRPr>
          </a:p>
        </p:txBody>
      </p:sp>
      <p:sp>
        <p:nvSpPr>
          <p:cNvPr id="3080" name="Text Box 29"/>
          <p:cNvSpPr txBox="1"/>
          <p:nvPr/>
        </p:nvSpPr>
        <p:spPr>
          <a:xfrm>
            <a:off x="4804410" y="3958246"/>
            <a:ext cx="63246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学分要求、收费</a:t>
            </a:r>
            <a:endParaRPr lang="zh-CN" altLang="en-US" sz="3200" dirty="0">
              <a:latin typeface="微软雅黑" panose="020B0503020204020204" pitchFamily="34" charset="-122"/>
              <a:ea typeface="微软雅黑" panose="020B0503020204020204" pitchFamily="34" charset="-122"/>
            </a:endParaRPr>
          </a:p>
        </p:txBody>
      </p:sp>
      <p:pic>
        <p:nvPicPr>
          <p:cNvPr id="3082" name="Picture 31"/>
          <p:cNvPicPr>
            <a:picLocks noChangeAspect="1"/>
          </p:cNvPicPr>
          <p:nvPr/>
        </p:nvPicPr>
        <p:blipFill>
          <a:blip r:embed="rId1"/>
          <a:stretch>
            <a:fillRect/>
          </a:stretch>
        </p:blipFill>
        <p:spPr>
          <a:xfrm>
            <a:off x="2309" y="2081213"/>
            <a:ext cx="2959100" cy="4776787"/>
          </a:xfrm>
          <a:prstGeom prst="rect">
            <a:avLst/>
          </a:prstGeom>
          <a:noFill/>
          <a:ln w="9525">
            <a:noFill/>
          </a:ln>
        </p:spPr>
      </p:pic>
      <p:pic>
        <p:nvPicPr>
          <p:cNvPr id="3083" name="Picture 34"/>
          <p:cNvPicPr>
            <a:picLocks noChangeAspect="1"/>
          </p:cNvPicPr>
          <p:nvPr/>
        </p:nvPicPr>
        <p:blipFill>
          <a:blip r:embed="rId2"/>
          <a:stretch>
            <a:fillRect/>
          </a:stretch>
        </p:blipFill>
        <p:spPr>
          <a:xfrm flipV="1">
            <a:off x="2209800" y="1482439"/>
            <a:ext cx="9982200" cy="217205"/>
          </a:xfrm>
          <a:prstGeom prst="rect">
            <a:avLst/>
          </a:prstGeom>
          <a:noFill/>
          <a:ln w="9525">
            <a:noFill/>
          </a:ln>
        </p:spPr>
      </p:pic>
      <p:sp>
        <p:nvSpPr>
          <p:cNvPr id="3084" name="Text Box 39"/>
          <p:cNvSpPr txBox="1"/>
          <p:nvPr/>
        </p:nvSpPr>
        <p:spPr>
          <a:xfrm>
            <a:off x="4724400" y="341369"/>
            <a:ext cx="4572000" cy="1200329"/>
          </a:xfrm>
          <a:prstGeom prst="rect">
            <a:avLst/>
          </a:prstGeom>
          <a:noFill/>
          <a:ln w="9525">
            <a:noFill/>
          </a:ln>
        </p:spPr>
        <p:txBody>
          <a:bodyPr wrap="square">
            <a:spAutoFit/>
          </a:bodyPr>
          <a:lstStyle/>
          <a:p>
            <a:pPr algn="r">
              <a:lnSpc>
                <a:spcPct val="120000"/>
              </a:lnSpc>
            </a:pPr>
            <a:r>
              <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rPr>
              <a:t>内容目录</a:t>
            </a:r>
            <a:endParaRPr lang="zh-CN" altLang="en-US" sz="6000" b="1" dirty="0">
              <a:solidFill>
                <a:srgbClr val="1A3F6C"/>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j-cs"/>
            </a:endParaRPr>
          </a:p>
        </p:txBody>
      </p:sp>
      <p:pic>
        <p:nvPicPr>
          <p:cNvPr id="3085" name="Picture 44"/>
          <p:cNvPicPr>
            <a:picLocks noChangeAspect="1"/>
          </p:cNvPicPr>
          <p:nvPr/>
        </p:nvPicPr>
        <p:blipFill>
          <a:blip r:embed="rId3"/>
          <a:stretch>
            <a:fillRect/>
          </a:stretch>
        </p:blipFill>
        <p:spPr>
          <a:xfrm>
            <a:off x="152400" y="9738"/>
            <a:ext cx="4191000" cy="1130300"/>
          </a:xfrm>
          <a:prstGeom prst="rect">
            <a:avLst/>
          </a:prstGeom>
          <a:noFill/>
          <a:ln w="9525">
            <a:noFill/>
          </a:ln>
        </p:spPr>
      </p:pic>
      <p:sp>
        <p:nvSpPr>
          <p:cNvPr id="3087" name="Text Box 21"/>
          <p:cNvSpPr txBox="1"/>
          <p:nvPr/>
        </p:nvSpPr>
        <p:spPr>
          <a:xfrm>
            <a:off x="4804410" y="3100996"/>
            <a:ext cx="64008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solidFill>
                  <a:srgbClr val="FF0000"/>
                </a:solidFill>
                <a:latin typeface="微软雅黑" panose="020B0503020204020204" pitchFamily="34" charset="-122"/>
                <a:ea typeface="微软雅黑" panose="020B0503020204020204" pitchFamily="34" charset="-122"/>
              </a:rPr>
              <a:t>修读条件、程序</a:t>
            </a:r>
            <a:endParaRPr lang="zh-CN" altLang="en-US" sz="3200" dirty="0">
              <a:solidFill>
                <a:srgbClr val="FF0000"/>
              </a:solidFill>
              <a:latin typeface="微软雅黑" panose="020B0503020204020204" pitchFamily="34" charset="-122"/>
              <a:ea typeface="微软雅黑" panose="020B0503020204020204" pitchFamily="34" charset="-122"/>
            </a:endParaRPr>
          </a:p>
        </p:txBody>
      </p:sp>
      <p:sp>
        <p:nvSpPr>
          <p:cNvPr id="3091" name="Text Box 58"/>
          <p:cNvSpPr txBox="1"/>
          <p:nvPr/>
        </p:nvSpPr>
        <p:spPr>
          <a:xfrm>
            <a:off x="4804410" y="481549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证书发放</a:t>
            </a:r>
            <a:endParaRPr lang="zh-CN" altLang="en-US" sz="3200" dirty="0">
              <a:latin typeface="微软雅黑" panose="020B0503020204020204" pitchFamily="34" charset="-122"/>
              <a:ea typeface="微软雅黑" panose="020B0503020204020204" pitchFamily="34" charset="-122"/>
            </a:endParaRPr>
          </a:p>
        </p:txBody>
      </p:sp>
      <p:grpSp>
        <p:nvGrpSpPr>
          <p:cNvPr id="3127" name="组合 3126"/>
          <p:cNvGrpSpPr/>
          <p:nvPr/>
        </p:nvGrpSpPr>
        <p:grpSpPr>
          <a:xfrm>
            <a:off x="3810000" y="2167547"/>
            <a:ext cx="6248400" cy="671513"/>
            <a:chOff x="1056" y="2365"/>
            <a:chExt cx="3888" cy="423"/>
          </a:xfrm>
        </p:grpSpPr>
        <p:sp>
          <p:nvSpPr>
            <p:cNvPr id="312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3121" name="Group 56"/>
            <p:cNvGrpSpPr/>
            <p:nvPr/>
          </p:nvGrpSpPr>
          <p:grpSpPr>
            <a:xfrm>
              <a:off x="1056" y="2365"/>
              <a:ext cx="480" cy="419"/>
              <a:chOff x="1392" y="1631"/>
              <a:chExt cx="480" cy="419"/>
            </a:xfrm>
          </p:grpSpPr>
          <p:grpSp>
            <p:nvGrpSpPr>
              <p:cNvPr id="3122" name="Group 8"/>
              <p:cNvGrpSpPr/>
              <p:nvPr/>
            </p:nvGrpSpPr>
            <p:grpSpPr>
              <a:xfrm>
                <a:off x="1392" y="1631"/>
                <a:ext cx="480" cy="419"/>
                <a:chOff x="1110" y="2656"/>
                <a:chExt cx="1549" cy="1351"/>
              </a:xfrm>
            </p:grpSpPr>
            <p:sp>
              <p:nvSpPr>
                <p:cNvPr id="3123"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3124"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155"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126" name="Text Box 14"/>
              <p:cNvSpPr txBox="1"/>
              <p:nvPr/>
            </p:nvSpPr>
            <p:spPr>
              <a:xfrm>
                <a:off x="1472" y="1681"/>
                <a:ext cx="311"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一</a:t>
                </a:r>
                <a:endParaRPr lang="zh-CN" altLang="en-US" dirty="0"/>
              </a:p>
            </p:txBody>
          </p:sp>
        </p:grpSp>
      </p:grpSp>
      <p:sp>
        <p:nvSpPr>
          <p:cNvPr id="3168" name="Text Box 58"/>
          <p:cNvSpPr txBox="1"/>
          <p:nvPr/>
        </p:nvSpPr>
        <p:spPr>
          <a:xfrm>
            <a:off x="4804410" y="5672746"/>
            <a:ext cx="5715000" cy="584775"/>
          </a:xfrm>
          <a:prstGeom prst="rect">
            <a:avLst/>
          </a:prstGeom>
          <a:noFill/>
          <a:ln w="9525">
            <a:noFill/>
          </a:ln>
        </p:spPr>
        <p:txBody>
          <a:bodyPr>
            <a:spAutoFit/>
          </a:bodyPr>
          <a:lstStyle>
            <a:defPPr>
              <a:defRPr lang="zh-CN"/>
            </a:defPPr>
            <a:lvl1pPr algn="l" eaLnBrk="0" hangingPunct="0">
              <a:defRPr sz="2800" b="1">
                <a:latin typeface="黑体" panose="02010609060101010101" pitchFamily="49" charset="-122"/>
                <a:ea typeface="黑体" panose="02010609060101010101" pitchFamily="49" charset="-122"/>
              </a:defRPr>
            </a:lvl1pPr>
          </a:lstStyle>
          <a:p>
            <a:r>
              <a:rPr lang="zh-CN" altLang="en-US" sz="3200" dirty="0">
                <a:latin typeface="微软雅黑" panose="020B0503020204020204" pitchFamily="34" charset="-122"/>
                <a:ea typeface="微软雅黑" panose="020B0503020204020204" pitchFamily="34" charset="-122"/>
              </a:rPr>
              <a:t>几点建议</a:t>
            </a:r>
            <a:endParaRPr lang="zh-CN" altLang="en-US" sz="3200" dirty="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10000" y="3021700"/>
            <a:ext cx="6248400" cy="671513"/>
            <a:chOff x="1056" y="2365"/>
            <a:chExt cx="3888" cy="423"/>
          </a:xfrm>
        </p:grpSpPr>
        <p:sp>
          <p:nvSpPr>
            <p:cNvPr id="52"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53" name="Group 56"/>
            <p:cNvGrpSpPr/>
            <p:nvPr/>
          </p:nvGrpSpPr>
          <p:grpSpPr>
            <a:xfrm>
              <a:off x="1056" y="2365"/>
              <a:ext cx="480" cy="419"/>
              <a:chOff x="1392" y="1631"/>
              <a:chExt cx="480" cy="419"/>
            </a:xfrm>
          </p:grpSpPr>
          <p:grpSp>
            <p:nvGrpSpPr>
              <p:cNvPr id="54" name="Group 8"/>
              <p:cNvGrpSpPr/>
              <p:nvPr/>
            </p:nvGrpSpPr>
            <p:grpSpPr>
              <a:xfrm>
                <a:off x="1392" y="1631"/>
                <a:ext cx="480" cy="419"/>
                <a:chOff x="1110" y="2656"/>
                <a:chExt cx="1549" cy="1351"/>
              </a:xfrm>
            </p:grpSpPr>
            <p:sp>
              <p:nvSpPr>
                <p:cNvPr id="56"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57"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58"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55"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二</a:t>
                </a:r>
                <a:endParaRPr lang="zh-CN" altLang="en-US" dirty="0"/>
              </a:p>
            </p:txBody>
          </p:sp>
        </p:grpSp>
      </p:grpSp>
      <p:grpSp>
        <p:nvGrpSpPr>
          <p:cNvPr id="59" name="组合 58"/>
          <p:cNvGrpSpPr/>
          <p:nvPr/>
        </p:nvGrpSpPr>
        <p:grpSpPr>
          <a:xfrm>
            <a:off x="3810000" y="3875853"/>
            <a:ext cx="6248400" cy="671513"/>
            <a:chOff x="1056" y="2365"/>
            <a:chExt cx="3888" cy="423"/>
          </a:xfrm>
        </p:grpSpPr>
        <p:sp>
          <p:nvSpPr>
            <p:cNvPr id="60"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1" name="Group 56"/>
            <p:cNvGrpSpPr/>
            <p:nvPr/>
          </p:nvGrpSpPr>
          <p:grpSpPr>
            <a:xfrm>
              <a:off x="1056" y="2365"/>
              <a:ext cx="480" cy="419"/>
              <a:chOff x="1392" y="1631"/>
              <a:chExt cx="480" cy="419"/>
            </a:xfrm>
          </p:grpSpPr>
          <p:grpSp>
            <p:nvGrpSpPr>
              <p:cNvPr id="62" name="Group 8"/>
              <p:cNvGrpSpPr/>
              <p:nvPr/>
            </p:nvGrpSpPr>
            <p:grpSpPr>
              <a:xfrm>
                <a:off x="1392" y="1631"/>
                <a:ext cx="480" cy="419"/>
                <a:chOff x="1110" y="2656"/>
                <a:chExt cx="1549" cy="1351"/>
              </a:xfrm>
            </p:grpSpPr>
            <p:sp>
              <p:nvSpPr>
                <p:cNvPr id="64"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65"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66"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63"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grpSp>
        <p:nvGrpSpPr>
          <p:cNvPr id="67" name="组合 66"/>
          <p:cNvGrpSpPr/>
          <p:nvPr/>
        </p:nvGrpSpPr>
        <p:grpSpPr>
          <a:xfrm>
            <a:off x="3810000" y="4730006"/>
            <a:ext cx="6248400" cy="671513"/>
            <a:chOff x="1056" y="2365"/>
            <a:chExt cx="3888" cy="423"/>
          </a:xfrm>
        </p:grpSpPr>
        <p:sp>
          <p:nvSpPr>
            <p:cNvPr id="68"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69" name="Group 56"/>
            <p:cNvGrpSpPr/>
            <p:nvPr/>
          </p:nvGrpSpPr>
          <p:grpSpPr>
            <a:xfrm>
              <a:off x="1056" y="2365"/>
              <a:ext cx="480" cy="419"/>
              <a:chOff x="1392" y="1631"/>
              <a:chExt cx="480" cy="419"/>
            </a:xfrm>
          </p:grpSpPr>
          <p:grpSp>
            <p:nvGrpSpPr>
              <p:cNvPr id="70" name="Group 8"/>
              <p:cNvGrpSpPr/>
              <p:nvPr/>
            </p:nvGrpSpPr>
            <p:grpSpPr>
              <a:xfrm>
                <a:off x="1392" y="1631"/>
                <a:ext cx="480" cy="419"/>
                <a:chOff x="1110" y="2656"/>
                <a:chExt cx="1549" cy="1351"/>
              </a:xfrm>
            </p:grpSpPr>
            <p:sp>
              <p:nvSpPr>
                <p:cNvPr id="72"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73"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4"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1" name="Text Box 14"/>
              <p:cNvSpPr txBox="1"/>
              <p:nvPr/>
            </p:nvSpPr>
            <p:spPr>
              <a:xfrm>
                <a:off x="1474" y="1681"/>
                <a:ext cx="307" cy="291"/>
              </a:xfrm>
              <a:prstGeom prst="rect">
                <a:avLst/>
              </a:prstGeom>
              <a:noFill/>
              <a:ln w="9525">
                <a:noFill/>
              </a:ln>
            </p:spPr>
            <p:txBody>
              <a:bodyPr wrap="none">
                <a:spAutoFit/>
              </a:bodyPr>
              <a:lstStyle/>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810000" y="5584160"/>
            <a:ext cx="6248400" cy="671513"/>
            <a:chOff x="1056" y="2365"/>
            <a:chExt cx="3888" cy="423"/>
          </a:xfrm>
        </p:grpSpPr>
        <p:sp>
          <p:nvSpPr>
            <p:cNvPr id="76" name="Line 12"/>
            <p:cNvSpPr/>
            <p:nvPr/>
          </p:nvSpPr>
          <p:spPr>
            <a:xfrm>
              <a:off x="1488" y="2777"/>
              <a:ext cx="3456" cy="11"/>
            </a:xfrm>
            <a:prstGeom prst="line">
              <a:avLst/>
            </a:prstGeom>
            <a:ln w="25400" cap="flat" cmpd="sng">
              <a:solidFill>
                <a:schemeClr val="folHlink"/>
              </a:solidFill>
              <a:prstDash val="sysDot"/>
              <a:headEnd type="none" w="med" len="med"/>
              <a:tailEnd type="oval" w="med" len="med"/>
            </a:ln>
          </p:spPr>
        </p:sp>
        <p:grpSp>
          <p:nvGrpSpPr>
            <p:cNvPr id="77" name="Group 56"/>
            <p:cNvGrpSpPr/>
            <p:nvPr/>
          </p:nvGrpSpPr>
          <p:grpSpPr>
            <a:xfrm>
              <a:off x="1056" y="2365"/>
              <a:ext cx="480" cy="419"/>
              <a:chOff x="1392" y="1631"/>
              <a:chExt cx="480" cy="419"/>
            </a:xfrm>
          </p:grpSpPr>
          <p:grpSp>
            <p:nvGrpSpPr>
              <p:cNvPr id="78" name="Group 8"/>
              <p:cNvGrpSpPr/>
              <p:nvPr/>
            </p:nvGrpSpPr>
            <p:grpSpPr>
              <a:xfrm>
                <a:off x="1392" y="1631"/>
                <a:ext cx="480" cy="419"/>
                <a:chOff x="1110" y="2656"/>
                <a:chExt cx="1549" cy="1351"/>
              </a:xfrm>
            </p:grpSpPr>
            <p:sp>
              <p:nvSpPr>
                <p:cNvPr id="80" name="AutoShape 9"/>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81" name="AutoShape 10"/>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 name="AutoShape 1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79" name="Text Box 14"/>
              <p:cNvSpPr txBox="1"/>
              <p:nvPr/>
            </p:nvSpPr>
            <p:spPr>
              <a:xfrm>
                <a:off x="1474" y="1681"/>
                <a:ext cx="307" cy="291"/>
              </a:xfrm>
              <a:prstGeom prst="rect">
                <a:avLst/>
              </a:prstGeom>
              <a:noFill/>
              <a:ln w="9525">
                <a:noFill/>
              </a:ln>
            </p:spPr>
            <p:txBody>
              <a:bodyPr wrap="none">
                <a:spAutoFit/>
              </a:bodyPr>
              <a:lstStyle>
                <a:defPPr>
                  <a:defRPr lang="zh-CN"/>
                </a:defPPr>
                <a:lvl1pPr eaLnBrk="0" hangingPunct="0">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五</a:t>
                </a:r>
                <a:endParaRPr lang="zh-CN" altLang="en-US" dirty="0"/>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ChangeArrowheads="1"/>
          </p:cNvSpPr>
          <p:nvPr/>
        </p:nvSpPr>
        <p:spPr bwMode="gray">
          <a:xfrm>
            <a:off x="1524000" y="3048000"/>
            <a:ext cx="9525000" cy="2667000"/>
          </a:xfrm>
          <a:prstGeom prst="rect">
            <a:avLst/>
          </a:prstGeom>
        </p:spPr>
        <p:txBody>
          <a:bodyPr vert="horz" lIns="90000" tIns="46800" rIns="90000" bIns="46800" rtlCol="0">
            <a:noAutofit/>
          </a:bodyPr>
          <a:lstStyle/>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全日制普通本科在册学生；</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主修专业的学习时间满一学年；</a:t>
            </a:r>
            <a:endPar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l">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本科生可以修读双学位或辅修第二专业</a:t>
            </a:r>
            <a:endPar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197" name="Rectangle 8"/>
          <p:cNvSpPr/>
          <p:nvPr/>
        </p:nvSpPr>
        <p:spPr>
          <a:xfrm>
            <a:off x="1295400" y="1625961"/>
            <a:ext cx="3810000"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．修读条件</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nvGrpSpPr>
          <p:cNvPr id="8" name="Group 16"/>
          <p:cNvGrpSpPr/>
          <p:nvPr/>
        </p:nvGrpSpPr>
        <p:grpSpPr>
          <a:xfrm>
            <a:off x="4618" y="118198"/>
            <a:ext cx="12187238" cy="1200150"/>
            <a:chOff x="0" y="0"/>
            <a:chExt cx="7677" cy="756"/>
          </a:xfrm>
        </p:grpSpPr>
        <p:pic>
          <p:nvPicPr>
            <p:cNvPr id="10"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6629400" y="356323"/>
            <a:ext cx="5333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二、修读条件、程序</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gray">
          <a:xfrm>
            <a:off x="1371600" y="2743200"/>
            <a:ext cx="9677400" cy="3000375"/>
          </a:xfrm>
          <a:prstGeom prst="rect">
            <a:avLst/>
          </a:prstGeom>
        </p:spPr>
        <p:txBody>
          <a:bodyPr vert="horz" lIns="90000" tIns="46800" rIns="90000" bIns="46800" rtlCol="0">
            <a:noAutofit/>
          </a:bodyPr>
          <a:lstStyle/>
          <a:p>
            <a:pPr algn="l">
              <a:lnSpc>
                <a:spcPct val="120000"/>
              </a:lnSpc>
              <a:spcBef>
                <a:spcPts val="1000"/>
              </a:spcBef>
              <a:spcAft>
                <a:spcPts val="0"/>
              </a:spcAft>
            </a:pP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）在学期间未受到记过及以上处分；</a:t>
            </a:r>
            <a:endPar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l">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已修课程的平均学分绩点在</a:t>
            </a:r>
            <a:r>
              <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2.0</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以上；</a:t>
            </a:r>
            <a:endParaRPr lang="en-US" altLang="zh-CN"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l">
              <a:lnSpc>
                <a:spcPct val="120000"/>
              </a:lnSpc>
              <a:spcBef>
                <a:spcPts val="1000"/>
              </a:spcBef>
              <a:spcAft>
                <a:spcPts val="0"/>
              </a:spcAft>
            </a:pP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5</a:t>
            </a:r>
            <a:r>
              <a:rPr lang="zh-CN" altLang="en-US" sz="2800" b="1" kern="1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身心健康，学有余力，能满足辅修专业要求</a:t>
            </a:r>
            <a:r>
              <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2800" b="1" kern="1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9220" name="Rectangle 8"/>
          <p:cNvSpPr/>
          <p:nvPr/>
        </p:nvSpPr>
        <p:spPr>
          <a:xfrm>
            <a:off x="1371600" y="1707608"/>
            <a:ext cx="3802062" cy="646331"/>
          </a:xfrm>
          <a:prstGeom prst="rect">
            <a:avLst/>
          </a:prstGeom>
          <a:noFill/>
          <a:ln w="9525">
            <a:noFill/>
          </a:ln>
        </p:spPr>
        <p:txBody>
          <a:bodyPr>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．修读条件</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nvGrpSpPr>
          <p:cNvPr id="8" name="Group 16"/>
          <p:cNvGrpSpPr/>
          <p:nvPr/>
        </p:nvGrpSpPr>
        <p:grpSpPr>
          <a:xfrm>
            <a:off x="4618" y="118198"/>
            <a:ext cx="12187238" cy="1200150"/>
            <a:chOff x="0" y="0"/>
            <a:chExt cx="7677" cy="756"/>
          </a:xfrm>
        </p:grpSpPr>
        <p:pic>
          <p:nvPicPr>
            <p:cNvPr id="10"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1"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2" name="Rectangle 7"/>
          <p:cNvSpPr/>
          <p:nvPr/>
        </p:nvSpPr>
        <p:spPr>
          <a:xfrm>
            <a:off x="6629400" y="356323"/>
            <a:ext cx="5333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二、修读条件、程序</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p:nvPr/>
        </p:nvSpPr>
        <p:spPr>
          <a:xfrm>
            <a:off x="609600" y="1905000"/>
            <a:ext cx="3124200" cy="646331"/>
          </a:xfrm>
          <a:prstGeom prst="rect">
            <a:avLst/>
          </a:prstGeom>
          <a:noFill/>
          <a:ln w="9525">
            <a:noFill/>
          </a:ln>
        </p:spPr>
        <p:txBody>
          <a:bodyPr wrap="square">
            <a:spAutoFit/>
          </a:bodyPr>
          <a:lstStyle/>
          <a:p>
            <a:pPr algn="l"/>
            <a:r>
              <a:rPr lang="en-US" altLang="zh-CN"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r>
              <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．修读程序</a:t>
            </a:r>
            <a:endParaRPr lang="zh-CN" altLang="en-US" sz="3600" b="1" kern="100" dirty="0">
              <a:solidFill>
                <a:srgbClr val="7030A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nvGrpSpPr>
          <p:cNvPr id="15" name="Group 16"/>
          <p:cNvGrpSpPr/>
          <p:nvPr/>
        </p:nvGrpSpPr>
        <p:grpSpPr>
          <a:xfrm>
            <a:off x="4618" y="118198"/>
            <a:ext cx="12187238" cy="1200150"/>
            <a:chOff x="0" y="0"/>
            <a:chExt cx="7677" cy="756"/>
          </a:xfrm>
        </p:grpSpPr>
        <p:pic>
          <p:nvPicPr>
            <p:cNvPr id="17" name="Picture 13"/>
            <p:cNvPicPr>
              <a:picLocks noChangeAspect="1"/>
            </p:cNvPicPr>
            <p:nvPr/>
          </p:nvPicPr>
          <p:blipFill>
            <a:blip r:embed="rId1"/>
            <a:stretch>
              <a:fillRect/>
            </a:stretch>
          </p:blipFill>
          <p:spPr>
            <a:xfrm>
              <a:off x="0" y="0"/>
              <a:ext cx="2448" cy="660"/>
            </a:xfrm>
            <a:prstGeom prst="rect">
              <a:avLst/>
            </a:prstGeom>
            <a:noFill/>
            <a:ln w="9525">
              <a:noFill/>
            </a:ln>
          </p:spPr>
        </p:pic>
        <p:pic>
          <p:nvPicPr>
            <p:cNvPr id="18" name="Picture 15"/>
            <p:cNvPicPr>
              <a:picLocks noChangeAspect="1"/>
            </p:cNvPicPr>
            <p:nvPr/>
          </p:nvPicPr>
          <p:blipFill>
            <a:blip r:embed="rId2"/>
            <a:stretch>
              <a:fillRect/>
            </a:stretch>
          </p:blipFill>
          <p:spPr>
            <a:xfrm>
              <a:off x="0" y="672"/>
              <a:ext cx="7677" cy="84"/>
            </a:xfrm>
            <a:prstGeom prst="rect">
              <a:avLst/>
            </a:prstGeom>
            <a:noFill/>
            <a:ln w="9525">
              <a:noFill/>
            </a:ln>
          </p:spPr>
        </p:pic>
      </p:grpSp>
      <p:sp>
        <p:nvSpPr>
          <p:cNvPr id="19" name="Rectangle 7"/>
          <p:cNvSpPr/>
          <p:nvPr/>
        </p:nvSpPr>
        <p:spPr>
          <a:xfrm>
            <a:off x="6629400" y="356323"/>
            <a:ext cx="5333856" cy="904863"/>
          </a:xfrm>
          <a:prstGeom prst="rect">
            <a:avLst/>
          </a:prstGeom>
          <a:noFill/>
          <a:ln w="9525">
            <a:noFill/>
          </a:ln>
        </p:spPr>
        <p:txBody>
          <a:bodyPr wrap="square">
            <a:spAutoFit/>
          </a:bodyPr>
          <a:lstStyle/>
          <a:p>
            <a:pPr algn="r">
              <a:lnSpc>
                <a:spcPct val="120000"/>
              </a:lnSpc>
            </a:pPr>
            <a:r>
              <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rPr>
              <a:t>二、修读条件、程序</a:t>
            </a:r>
            <a:endParaRPr lang="zh-CN" altLang="en-US" sz="4400" b="1" dirty="0">
              <a:solidFill>
                <a:srgbClr val="1A3F6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j-cs"/>
            </a:endParaRPr>
          </a:p>
        </p:txBody>
      </p:sp>
      <p:graphicFrame>
        <p:nvGraphicFramePr>
          <p:cNvPr id="3" name="图示 2"/>
          <p:cNvGraphicFramePr/>
          <p:nvPr/>
        </p:nvGraphicFramePr>
        <p:xfrm>
          <a:off x="3890818" y="1828800"/>
          <a:ext cx="7767782" cy="4482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图片 1"/>
          <p:cNvPicPr>
            <a:picLocks noChangeAspect="1"/>
          </p:cNvPicPr>
          <p:nvPr/>
        </p:nvPicPr>
        <p:blipFill>
          <a:blip r:embed="rId8"/>
          <a:srcRect b="2391"/>
          <a:stretch>
            <a:fillRect/>
          </a:stretch>
        </p:blipFill>
        <p:spPr>
          <a:xfrm>
            <a:off x="228600" y="2475230"/>
            <a:ext cx="3903980" cy="4250690"/>
          </a:xfrm>
          <a:prstGeom prst="rect">
            <a:avLst/>
          </a:prstGeom>
        </p:spPr>
      </p:pic>
    </p:spTree>
  </p:cSld>
  <p:clrMapOvr>
    <a:masterClrMapping/>
  </p:clrMapOvr>
</p:sld>
</file>

<file path=ppt/tags/tag1.xml><?xml version="1.0" encoding="utf-8"?>
<p:tagLst xmlns:p="http://schemas.openxmlformats.org/presentationml/2006/main">
  <p:tag name="KSO_WM_UNIT_TABLE_BEAUTIFY" val="smartTable{cd99a701-4786-4f8f-b731-6de2f021b875}"/>
</p:tagLst>
</file>

<file path=ppt/tags/tag2.xml><?xml version="1.0" encoding="utf-8"?>
<p:tagLst xmlns:p="http://schemas.openxmlformats.org/presentationml/2006/main">
  <p:tag name="COMMONDATA" val="eyJoZGlkIjoiMjllMTEwY2I0YTgyYWZhNDAyYWY2N2YzMTVhNTcxZTUifQ=="/>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t" anchorCtr="0" forceAA="0" compatLnSpc="1">
        <a:noAutofit/>
      </a:bodyPr>
      <a:lstStyle>
        <a:defPPr algn="l" eaLnBrk="1" hangingPunct="1">
          <a:lnSpc>
            <a:spcPct val="150000"/>
          </a:lnSpc>
          <a:defRPr sz="2400" b="1" dirty="0">
            <a:solidFill>
              <a:schemeClr val="tx2"/>
            </a:solidFill>
            <a:latin typeface="黑体" panose="02010609060101010101" pitchFamily="49" charset="-122"/>
            <a:ea typeface="黑体" panose="02010609060101010101" pitchFamily="49" charset="-122"/>
          </a:defRPr>
        </a:defPPr>
      </a:lstStyle>
      <a:style>
        <a:lnRef idx="2">
          <a:schemeClr val="dk1"/>
        </a:lnRef>
        <a:fillRef idx="1">
          <a:schemeClr val="lt1"/>
        </a:fillRef>
        <a:effectRef idx="0">
          <a:schemeClr val="dk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2125</Words>
  <Application>WPS 演示</Application>
  <PresentationFormat>宽屏</PresentationFormat>
  <Paragraphs>302</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Arial</vt:lpstr>
      <vt:lpstr>宋体</vt:lpstr>
      <vt:lpstr>Wingdings</vt:lpstr>
      <vt:lpstr>黑体</vt:lpstr>
      <vt:lpstr>微软雅黑</vt:lpstr>
      <vt:lpstr>方正小标宋简体</vt:lpstr>
      <vt:lpstr>Arial Unicode MS</vt:lpstr>
      <vt:lpstr>Calibri Light</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PPP</dc:creator>
  <cp:lastModifiedBy>liu</cp:lastModifiedBy>
  <cp:revision>319</cp:revision>
  <dcterms:created xsi:type="dcterms:W3CDTF">2018-08-29T01:04:00Z</dcterms:created>
  <dcterms:modified xsi:type="dcterms:W3CDTF">2023-08-29T00:05:06Z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2052-12.1.0.15120</vt:lpwstr>
  </property>
  <property fmtid="{D5CDD505-2E9C-101B-9397-08002B2CF9AE}" pid="4" name="ICV">
    <vt:lpwstr>C001F72F5BCC413197166D245F6F9A45</vt:lpwstr>
  </property>
</Properties>
</file>